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9"/>
  </p:notesMasterIdLst>
  <p:sldIdLst>
    <p:sldId id="256" r:id="rId4"/>
    <p:sldId id="337" r:id="rId5"/>
    <p:sldId id="261" r:id="rId6"/>
    <p:sldId id="264" r:id="rId7"/>
    <p:sldId id="311" r:id="rId8"/>
    <p:sldId id="317" r:id="rId9"/>
    <p:sldId id="345" r:id="rId10"/>
    <p:sldId id="316" r:id="rId11"/>
    <p:sldId id="301" r:id="rId12"/>
    <p:sldId id="313" r:id="rId13"/>
    <p:sldId id="290" r:id="rId14"/>
    <p:sldId id="334" r:id="rId15"/>
    <p:sldId id="266" r:id="rId16"/>
    <p:sldId id="318" r:id="rId17"/>
    <p:sldId id="319" r:id="rId18"/>
    <p:sldId id="347" r:id="rId19"/>
    <p:sldId id="270" r:id="rId20"/>
    <p:sldId id="293" r:id="rId21"/>
    <p:sldId id="342" r:id="rId22"/>
    <p:sldId id="346" r:id="rId23"/>
    <p:sldId id="332" r:id="rId24"/>
    <p:sldId id="340" r:id="rId25"/>
    <p:sldId id="335" r:id="rId26"/>
    <p:sldId id="310" r:id="rId27"/>
    <p:sldId id="314" r:id="rId28"/>
    <p:sldId id="329" r:id="rId29"/>
    <p:sldId id="324" r:id="rId30"/>
    <p:sldId id="274" r:id="rId31"/>
    <p:sldId id="333" r:id="rId32"/>
    <p:sldId id="325" r:id="rId33"/>
    <p:sldId id="312" r:id="rId34"/>
    <p:sldId id="272" r:id="rId35"/>
    <p:sldId id="328" r:id="rId36"/>
    <p:sldId id="341" r:id="rId37"/>
    <p:sldId id="327" r:id="rId38"/>
    <p:sldId id="269" r:id="rId39"/>
    <p:sldId id="315" r:id="rId40"/>
    <p:sldId id="331" r:id="rId41"/>
    <p:sldId id="348" r:id="rId42"/>
    <p:sldId id="353" r:id="rId43"/>
    <p:sldId id="354" r:id="rId44"/>
    <p:sldId id="307" r:id="rId45"/>
    <p:sldId id="352" r:id="rId46"/>
    <p:sldId id="262" r:id="rId47"/>
    <p:sldId id="308" r:id="rId4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6380" autoAdjust="0"/>
  </p:normalViewPr>
  <p:slideViewPr>
    <p:cSldViewPr>
      <p:cViewPr>
        <p:scale>
          <a:sx n="100" d="100"/>
          <a:sy n="100" d="100"/>
        </p:scale>
        <p:origin x="-53" y="58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92CC8-5805-45E9-B08A-020D54C4B5C5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DFF1-97B1-432F-B518-17F3A7A59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rimp97/221591514363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화폐는 시장에 유통되며 가치를 창출하는 돈을 가리킴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4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9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컴퓨터 프로그램을 통해 특별한 수학문제를 풀어내고 비트코인을 받는 방</a:t>
            </a:r>
            <a:r>
              <a:rPr lang="ko-KR" altLang="en-US" baseline="0" dirty="0" smtClean="0"/>
              <a:t>식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초기에는 일반 컴퓨터로도 채굴이 가능하였지만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불가능 </a:t>
            </a:r>
            <a:r>
              <a:rPr lang="en-US" altLang="ko-KR" dirty="0" smtClean="0"/>
              <a:t>&gt;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분당 하나 꼴로 블록을 만들고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분간의 거래 데이터인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이력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블록 안에 저장 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89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비트코인을 이용한 실물 거래는 미국에서 처음 이뤄졌다</a:t>
            </a:r>
            <a:r>
              <a:rPr lang="en-US" altLang="ko-KR" dirty="0" smtClean="0">
                <a:effectLst/>
              </a:rPr>
              <a:t>. 2010</a:t>
            </a:r>
            <a:r>
              <a:rPr lang="ko-KR" altLang="en-US" dirty="0" smtClean="0">
                <a:effectLst/>
              </a:rPr>
              <a:t>년 </a:t>
            </a:r>
            <a:r>
              <a:rPr lang="en-US" altLang="ko-KR" dirty="0" smtClean="0">
                <a:effectLst/>
              </a:rPr>
              <a:t>5</a:t>
            </a:r>
            <a:r>
              <a:rPr lang="ko-KR" altLang="en-US" dirty="0" smtClean="0">
                <a:effectLst/>
              </a:rPr>
              <a:t>월 </a:t>
            </a:r>
            <a:r>
              <a:rPr lang="en-US" altLang="ko-KR" dirty="0" smtClean="0">
                <a:effectLst/>
              </a:rPr>
              <a:t>18</a:t>
            </a:r>
            <a:r>
              <a:rPr lang="ko-KR" altLang="en-US" dirty="0" smtClean="0">
                <a:effectLst/>
              </a:rPr>
              <a:t>일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미국 플로리다주 잭슨빌에 사는 닉네임 ‘</a:t>
            </a:r>
            <a:r>
              <a:rPr lang="en-US" altLang="ko-KR" dirty="0" smtClean="0">
                <a:effectLst/>
              </a:rPr>
              <a:t>laszlo’</a:t>
            </a:r>
            <a:r>
              <a:rPr lang="ko-KR" altLang="en-US" dirty="0" smtClean="0">
                <a:effectLst/>
              </a:rPr>
              <a:t>가 비트코인 포럼 게시판에 비트코인과 피자 거래를 제안하는 글을 올렸다</a:t>
            </a:r>
            <a:r>
              <a:rPr lang="en-US" altLang="ko-KR" dirty="0" smtClean="0">
                <a:effectLst/>
              </a:rPr>
              <a:t>. “</a:t>
            </a:r>
            <a:r>
              <a:rPr lang="ko-KR" altLang="en-US" dirty="0" smtClean="0">
                <a:effectLst/>
              </a:rPr>
              <a:t>라지 사이즈 피자 두 판을 보내주면 </a:t>
            </a:r>
            <a:r>
              <a:rPr lang="en-US" altLang="ko-KR" dirty="0" smtClean="0">
                <a:effectLst/>
              </a:rPr>
              <a:t>1</a:t>
            </a:r>
            <a:r>
              <a:rPr lang="ko-KR" altLang="en-US" dirty="0" smtClean="0">
                <a:effectLst/>
              </a:rPr>
              <a:t>만 비트코인을 지불하겠다”는 내용이었다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제안한 지 </a:t>
            </a:r>
            <a:r>
              <a:rPr lang="en-US" altLang="ko-KR" dirty="0" smtClean="0">
                <a:effectLst/>
              </a:rPr>
              <a:t>4</a:t>
            </a:r>
            <a:r>
              <a:rPr lang="ko-KR" altLang="en-US" dirty="0" smtClean="0">
                <a:effectLst/>
              </a:rPr>
              <a:t>일 후 거래가 성사됐다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출처 </a:t>
            </a:r>
            <a:r>
              <a:rPr lang="en-US" altLang="ko-KR" dirty="0" smtClean="0">
                <a:effectLst/>
              </a:rPr>
              <a:t>: http://news.chosun.com/site/data/html_dir/2013/12/04/2013120400829.html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20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암호화폐에는 비트코인 알트코인 라이트코인 대시코인 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2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플랫폼은 보안 및 투명성을 활용하여 개방형 블록체인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기술위에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구축되며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디지털 통화와는 다르게 거래소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지갑에 적용되어 불안정한 달러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한화에 대응하여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달러라는 안정적인 시세 공급으로 환율변동에 불안함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없이이용할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있는 디지털 통화입니다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누구든지 데이터를 열람할 수 있으며 위조변조가 불가능한 방지기술이라 생각하기 때문이다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시간절약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비용절감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위험 감소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신뢰가 확산된다</a:t>
            </a:r>
            <a:r>
              <a:rPr lang="en-US" altLang="ko-KR" dirty="0" smtClean="0"/>
              <a:t>.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탈중앙화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하나의 존재가 모든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프로세싱을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컨트롤하지 않는 것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13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2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블록의 해시값은 해당 블록의 생성일시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루트해시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(nonce,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임시값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조합한 후 해시로 변환하여 생성한다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논스값의 차이로 해시값이 많이 달라진다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논스값을 하나씩 대입하여 새로 생성된 해시값이 일정한 목표값보다 작을 경우에 새로운 블록이 생성된다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블록체인에서는 각 트랜잭션들을 단 하나의 해시 값이 나올때까지 인접 값을더해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SHA-256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암호화해 해시 결과를 만들어낸다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해시 값은 이전의 해시를 거쳤기 때문이 입력값이 하나라도 달라지면 최종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머클 트리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달라지게 된다 이로 인해 거래 변조의 여부를 알아낼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최종값이 항상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자이기 때문에 용량을 대폭 줄일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작지만 알찬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머클 트리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역할이다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ko-KR" altLang="en-US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새로운 블록을 생성하는 행위를 작업증명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(POW)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작업증명의 대가로 일정한 개수의 암호화폐를 받는 것을 채굴 혹은 마이닝 이라고 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블록체인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64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페이스북이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리브라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(Libra)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암호화폐를 도입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61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우리는 전자 화폐를 디지털 서명의 체인으로 정의합니다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코인 소유자는 거래 내역에 디지털 서명을 한 후 다음 사람에게 전달하고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이를 받은 사람은 자신의 공개 키를 코인 맨 뒤에 붙입니다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돈을 받은 사람은 앞 사람이 유효한 소유자였다는 것을 확인할 수 있습니다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2019.4</a:t>
            </a:r>
            <a:r>
              <a:rPr lang="ko-KR" altLang="en-US" dirty="0" smtClean="0">
                <a:effectLst/>
              </a:rPr>
              <a:t>월 </a:t>
            </a:r>
            <a:r>
              <a:rPr lang="ko-KR" altLang="en-US" dirty="0" err="1" smtClean="0">
                <a:effectLst/>
              </a:rPr>
              <a:t>마이크로소포트</a:t>
            </a:r>
            <a:r>
              <a:rPr lang="ko-KR" altLang="en-US" dirty="0" smtClean="0">
                <a:effectLst/>
              </a:rPr>
              <a:t> 비트코인 하겠다</a:t>
            </a:r>
            <a:r>
              <a:rPr lang="en-US" altLang="ko-KR" dirty="0" smtClean="0">
                <a:effectLst/>
              </a:rPr>
              <a:t>. / 6</a:t>
            </a:r>
            <a:r>
              <a:rPr lang="ko-KR" altLang="en-US" dirty="0" smtClean="0">
                <a:effectLst/>
              </a:rPr>
              <a:t>월 </a:t>
            </a:r>
            <a:r>
              <a:rPr lang="ko-KR" altLang="en-US" dirty="0" err="1" smtClean="0">
                <a:effectLst/>
              </a:rPr>
              <a:t>페이스북</a:t>
            </a:r>
            <a:r>
              <a:rPr lang="ko-KR" altLang="en-US" dirty="0" smtClean="0">
                <a:effectLst/>
              </a:rPr>
              <a:t> 결제다 코인으로 </a:t>
            </a:r>
            <a:r>
              <a:rPr lang="ko-KR" altLang="en-US" dirty="0" err="1" smtClean="0">
                <a:effectLst/>
              </a:rPr>
              <a:t>바꾸껬다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해외결제 수단으로 인해 가격이 상승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화폐 통화의 역사는 그 신뢰의 위반으로 가득합니다</a:t>
            </a:r>
            <a:r>
              <a:rPr lang="en-US" altLang="ko-KR" dirty="0" smtClean="0">
                <a:effectLst/>
              </a:rPr>
              <a:t>."</a:t>
            </a:r>
            <a:r>
              <a:rPr lang="ko-KR" altLang="en-US" dirty="0" smtClean="0">
                <a:effectLst/>
              </a:rPr>
              <a:t>면서 기존금융에 대한 비판을 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89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비트코인은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분에 한번씩 비트코인 네트워크에서 만나 블록체인을 연장하고 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7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lM5gz_wxvk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news/10740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tamug.com/article/sign-verify-digital-signature-ecdsa-java.html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www.slideshare.net/dreamcamp/blockchainos-os011916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lM5gz_wxvk-" TargetMode="External"/><Relationship Id="rId3" Type="http://schemas.openxmlformats.org/officeDocument/2006/relationships/hyperlink" Target="https://www.mobiinside.co.kr/2017/03/20/blockchain_1-2/" TargetMode="External"/><Relationship Id="rId7" Type="http://schemas.openxmlformats.org/officeDocument/2006/relationships/hyperlink" Target="http://www.renomedia.co.kr/" TargetMode="External"/><Relationship Id="rId2" Type="http://schemas.openxmlformats.org/officeDocument/2006/relationships/hyperlink" Target="http://www.kird.re.kr-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naver.com/porimp97/221591514363-" TargetMode="External"/><Relationship Id="rId5" Type="http://schemas.openxmlformats.org/officeDocument/2006/relationships/hyperlink" Target="http://m.news.zum.com/articles/52440555-" TargetMode="External"/><Relationship Id="rId10" Type="http://schemas.openxmlformats.org/officeDocument/2006/relationships/hyperlink" Target="https://blog.naver.com/dhgkaak0501/221614800192-" TargetMode="External"/><Relationship Id="rId4" Type="http://schemas.openxmlformats.org/officeDocument/2006/relationships/hyperlink" Target="https://tconomy.io/2303" TargetMode="External"/><Relationship Id="rId9" Type="http://schemas.openxmlformats.org/officeDocument/2006/relationships/hyperlink" Target="https://www.ytn.co.kr/_ln/0103_201508262054395756-yt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Block chain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dirty="0" smtClean="0"/>
              <a:t>송진우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107504" y="5308054"/>
            <a:ext cx="8928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블록체인이란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18900" r="29757" b="38683"/>
          <a:stretch/>
        </p:blipFill>
        <p:spPr bwMode="auto">
          <a:xfrm>
            <a:off x="2339752" y="339502"/>
            <a:ext cx="4061884" cy="4338928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2" y="267494"/>
            <a:ext cx="6897550" cy="4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28" y="873398"/>
            <a:ext cx="4022080" cy="2011040"/>
          </a:xfrm>
          <a:prstGeom prst="rect">
            <a:avLst/>
          </a:prstGeom>
        </p:spPr>
      </p:pic>
      <p:sp>
        <p:nvSpPr>
          <p:cNvPr id="7" name="Half Frame 6"/>
          <p:cNvSpPr/>
          <p:nvPr/>
        </p:nvSpPr>
        <p:spPr>
          <a:xfrm>
            <a:off x="2044204" y="68443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5907732" y="21761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-108520" y="116880"/>
            <a:ext cx="9144000" cy="576064"/>
          </a:xfrm>
        </p:spPr>
        <p:txBody>
          <a:bodyPr/>
          <a:lstStyle/>
          <a:p>
            <a:r>
              <a:rPr lang="ko-KR" altLang="en-US" dirty="0" smtClean="0"/>
              <a:t>민주적인 기록보관서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0800" y="3578324"/>
            <a:ext cx="6624736" cy="830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블록체인은 탈 중앙화 기술을 기반으로 분산 컴퓨팅 기술 기반의 데이터 </a:t>
            </a:r>
            <a:r>
              <a:rPr lang="ko-KR" altLang="en-US" sz="2400" b="1" dirty="0" smtClean="0"/>
              <a:t>위 변조 </a:t>
            </a:r>
            <a:r>
              <a:rPr lang="ko-KR" altLang="en-US" sz="2400" b="1" dirty="0"/>
              <a:t>방지 기술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41422" r="50000" b="47823"/>
          <a:stretch/>
        </p:blipFill>
        <p:spPr bwMode="auto">
          <a:xfrm>
            <a:off x="2923204" y="2931790"/>
            <a:ext cx="2913956" cy="58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56810" y="704900"/>
            <a:ext cx="4572000" cy="4133286"/>
            <a:chOff x="2089756" y="804788"/>
            <a:chExt cx="4572000" cy="413328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2" t="22870" r="12300" b="20000"/>
            <a:stretch/>
          </p:blipFill>
          <p:spPr bwMode="auto">
            <a:xfrm>
              <a:off x="2104862" y="3090788"/>
              <a:ext cx="4556894" cy="1847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756" y="804788"/>
              <a:ext cx="4572000" cy="2286000"/>
            </a:xfrm>
            <a:prstGeom prst="rect">
              <a:avLst/>
            </a:prstGeom>
          </p:spPr>
        </p:pic>
      </p:grp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dirty="0" smtClean="0"/>
              <a:t>블록체인은 중개자가 없는 분산 네트워크</a:t>
            </a:r>
            <a:endParaRPr lang="en-US" altLang="ko-KR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63888" y="4874694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6"/>
                </a:solidFill>
              </a:rPr>
              <a:t>이미지 출처 </a:t>
            </a:r>
            <a:r>
              <a:rPr lang="en-US" altLang="ko-KR" sz="1000" dirty="0">
                <a:solidFill>
                  <a:schemeClr val="accent6"/>
                </a:solidFill>
              </a:rPr>
              <a:t>(SW </a:t>
            </a:r>
            <a:r>
              <a:rPr lang="ko-KR" altLang="en-US" sz="1000" dirty="0">
                <a:solidFill>
                  <a:schemeClr val="accent6"/>
                </a:solidFill>
              </a:rPr>
              <a:t>중심 사회</a:t>
            </a:r>
            <a:r>
              <a:rPr lang="en-US" altLang="ko-KR" sz="1000" dirty="0" smtClean="0">
                <a:solidFill>
                  <a:schemeClr val="accent6"/>
                </a:solidFill>
              </a:rPr>
              <a:t>)</a:t>
            </a:r>
            <a:endParaRPr lang="ko-KR" altLang="en-US" sz="1000" dirty="0">
              <a:solidFill>
                <a:schemeClr val="accent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131590"/>
            <a:ext cx="720080" cy="60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6554472" y="1124858"/>
            <a:ext cx="792088" cy="64807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52320" y="1114678"/>
            <a:ext cx="1008112" cy="724868"/>
            <a:chOff x="7452320" y="908692"/>
            <a:chExt cx="1008112" cy="724868"/>
          </a:xfrm>
        </p:grpSpPr>
        <p:sp>
          <p:nvSpPr>
            <p:cNvPr id="3" name="TextBox 2"/>
            <p:cNvSpPr txBox="1"/>
            <p:nvPr/>
          </p:nvSpPr>
          <p:spPr>
            <a:xfrm>
              <a:off x="7452320" y="1264228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C000"/>
                  </a:solidFill>
                </a:rPr>
                <a:t>노드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="" xmlns:a16="http://schemas.microsoft.com/office/drawing/2014/main" id="{A690FB69-EB42-497B-AF52-B7CF4A87ECAB}"/>
                </a:ext>
              </a:extLst>
            </p:cNvPr>
            <p:cNvSpPr/>
            <p:nvPr/>
          </p:nvSpPr>
          <p:spPr>
            <a:xfrm>
              <a:off x="7601384" y="908692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71916" y="411510"/>
            <a:ext cx="4572000" cy="4133286"/>
            <a:chOff x="2089756" y="804788"/>
            <a:chExt cx="4572000" cy="4133286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2" t="22870" r="12300" b="20000"/>
            <a:stretch/>
          </p:blipFill>
          <p:spPr bwMode="auto">
            <a:xfrm>
              <a:off x="2104862" y="3090788"/>
              <a:ext cx="4556894" cy="1847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756" y="804788"/>
              <a:ext cx="4572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092" y="48351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Node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3726" y="1712459"/>
            <a:ext cx="2227202" cy="2365286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712459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712459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98800" y="2685443"/>
            <a:ext cx="1817051" cy="1130325"/>
            <a:chOff x="6228181" y="1730811"/>
            <a:chExt cx="2592291" cy="1130325"/>
          </a:xfrm>
        </p:grpSpPr>
        <p:sp>
          <p:nvSpPr>
            <p:cNvPr id="18" name="TextBox 17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모든 기능을 다 가지고 있는 노드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최초부터 현재까지 모든 블록정보를 보유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28181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Full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7109" y="2685443"/>
            <a:ext cx="1817049" cy="1314991"/>
            <a:chOff x="6228184" y="1730811"/>
            <a:chExt cx="2592288" cy="1314991"/>
          </a:xfrm>
        </p:grpSpPr>
        <p:sp>
          <p:nvSpPr>
            <p:cNvPr id="21" name="TextBox 20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모든 블록정보의 원본을 가지고 있지 않고 일종 요약 본만 가진 노드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헤더정보만 가지고있음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Lightweight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5416" y="2685443"/>
            <a:ext cx="1817049" cy="945659"/>
            <a:chOff x="6228184" y="1730811"/>
            <a:chExt cx="2592288" cy="945659"/>
          </a:xfrm>
        </p:grpSpPr>
        <p:sp>
          <p:nvSpPr>
            <p:cNvPr id="24" name="TextBox 23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제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3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자가 소유한 서버상에 사용자 지갑저장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 ex) 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웹 메일과 유사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Web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3038349" y="282447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35215" y="282447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="" xmlns:a16="http://schemas.microsoft.com/office/drawing/2014/main" id="{A690FB69-EB42-497B-AF52-B7CF4A87ECAB}"/>
              </a:ext>
            </a:extLst>
          </p:cNvPr>
          <p:cNvSpPr/>
          <p:nvPr/>
        </p:nvSpPr>
        <p:spPr>
          <a:xfrm>
            <a:off x="1929828" y="1965001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="" xmlns:a16="http://schemas.microsoft.com/office/drawing/2014/main" id="{A690FB69-EB42-497B-AF52-B7CF4A87ECAB}"/>
              </a:ext>
            </a:extLst>
          </p:cNvPr>
          <p:cNvSpPr/>
          <p:nvPr/>
        </p:nvSpPr>
        <p:spPr>
          <a:xfrm>
            <a:off x="6866445" y="1965001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="" xmlns:a16="http://schemas.microsoft.com/office/drawing/2014/main" id="{A690FB69-EB42-497B-AF52-B7CF4A87ECAB}"/>
              </a:ext>
            </a:extLst>
          </p:cNvPr>
          <p:cNvSpPr/>
          <p:nvPr/>
        </p:nvSpPr>
        <p:spPr>
          <a:xfrm>
            <a:off x="4394504" y="1958194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8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채굴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896183"/>
            <a:ext cx="6552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1.</a:t>
            </a:r>
            <a:r>
              <a:rPr lang="ko-KR" altLang="en-US" dirty="0" smtClean="0">
                <a:solidFill>
                  <a:schemeClr val="accent2"/>
                </a:solidFill>
              </a:rPr>
              <a:t>블록체인 기록 다운받으면 </a:t>
            </a:r>
            <a:r>
              <a:rPr lang="en-US" altLang="ko-KR" dirty="0" smtClean="0">
                <a:solidFill>
                  <a:schemeClr val="accent2"/>
                </a:solidFill>
              </a:rPr>
              <a:t>p2p </a:t>
            </a:r>
            <a:r>
              <a:rPr lang="ko-KR" altLang="en-US" dirty="0" smtClean="0">
                <a:solidFill>
                  <a:schemeClr val="accent2"/>
                </a:solidFill>
              </a:rPr>
              <a:t>네트워크 일원으로 기록을 </a:t>
            </a:r>
            <a:r>
              <a:rPr lang="ko-KR" altLang="en-US" dirty="0" err="1" smtClean="0">
                <a:solidFill>
                  <a:schemeClr val="accent2"/>
                </a:solidFill>
              </a:rPr>
              <a:t>가진사람이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err="1" smtClean="0">
                <a:solidFill>
                  <a:schemeClr val="accent2"/>
                </a:solidFill>
              </a:rPr>
              <a:t>노드라고</a:t>
            </a:r>
            <a:r>
              <a:rPr lang="ko-KR" altLang="en-US" dirty="0" smtClean="0">
                <a:solidFill>
                  <a:schemeClr val="accent2"/>
                </a:solidFill>
              </a:rPr>
              <a:t> 불림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2.</a:t>
            </a:r>
            <a:r>
              <a:rPr lang="ko-KR" altLang="en-US" dirty="0" err="1" smtClean="0">
                <a:solidFill>
                  <a:schemeClr val="accent2"/>
                </a:solidFill>
              </a:rPr>
              <a:t>노드의</a:t>
            </a:r>
            <a:r>
              <a:rPr lang="ko-KR" altLang="en-US" dirty="0" smtClean="0">
                <a:solidFill>
                  <a:schemeClr val="accent2"/>
                </a:solidFill>
              </a:rPr>
              <a:t> 과반수 이상이 </a:t>
            </a:r>
            <a:r>
              <a:rPr lang="ko-KR" altLang="en-US" dirty="0" err="1" smtClean="0">
                <a:solidFill>
                  <a:schemeClr val="accent2"/>
                </a:solidFill>
              </a:rPr>
              <a:t>동의했을때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기록으로서 영구적으로 장부 기록됨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3.</a:t>
            </a:r>
            <a:r>
              <a:rPr lang="ko-KR" altLang="en-US" dirty="0" smtClean="0">
                <a:solidFill>
                  <a:schemeClr val="accent2"/>
                </a:solidFill>
              </a:rPr>
              <a:t>가장 많은 작업을 한 노도가 기록이 참인지 결정할 수 있는 권한을 더 많이 가짐 이것이 바로 작업증명</a:t>
            </a:r>
            <a:r>
              <a:rPr lang="en-US" altLang="ko-KR" dirty="0" smtClean="0">
                <a:solidFill>
                  <a:schemeClr val="accent2"/>
                </a:solidFill>
              </a:rPr>
              <a:t>(Proof of work)</a:t>
            </a:r>
            <a:r>
              <a:rPr lang="ko-KR" altLang="en-US" dirty="0" smtClean="0">
                <a:solidFill>
                  <a:schemeClr val="accent2"/>
                </a:solidFill>
              </a:rPr>
              <a:t>라는 비트코인 창시자 사토시가 </a:t>
            </a:r>
            <a:r>
              <a:rPr lang="ko-KR" altLang="en-US" dirty="0" err="1" smtClean="0">
                <a:solidFill>
                  <a:schemeClr val="accent2"/>
                </a:solidFill>
              </a:rPr>
              <a:t>고안한블록생성</a:t>
            </a:r>
            <a:r>
              <a:rPr lang="ko-KR" altLang="en-US" dirty="0" smtClean="0">
                <a:solidFill>
                  <a:schemeClr val="accent2"/>
                </a:solidFill>
              </a:rPr>
              <a:t> 방식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4.</a:t>
            </a:r>
            <a:r>
              <a:rPr lang="ko-KR" altLang="en-US" dirty="0" smtClean="0">
                <a:solidFill>
                  <a:schemeClr val="accent2"/>
                </a:solidFill>
              </a:rPr>
              <a:t>작업증명을 통해 블록 거래내역을 정리해주고 보상으로 코인과 거래 수수료를 받게 되는데 </a:t>
            </a:r>
            <a:r>
              <a:rPr lang="ko-KR" altLang="en-US" dirty="0" err="1" smtClean="0">
                <a:solidFill>
                  <a:schemeClr val="accent2"/>
                </a:solidFill>
              </a:rPr>
              <a:t>이과정을</a:t>
            </a:r>
            <a:r>
              <a:rPr lang="ko-KR" altLang="en-US" dirty="0" smtClean="0">
                <a:solidFill>
                  <a:schemeClr val="accent2"/>
                </a:solidFill>
              </a:rPr>
              <a:t> 채굴이라 함</a:t>
            </a:r>
            <a:r>
              <a:rPr lang="en-US" altLang="ko-KR" dirty="0" smtClean="0">
                <a:solidFill>
                  <a:schemeClr val="accent2"/>
                </a:solidFill>
              </a:rPr>
              <a:t>. </a:t>
            </a:r>
            <a:r>
              <a:rPr lang="ko-KR" altLang="en-US" dirty="0" smtClean="0">
                <a:solidFill>
                  <a:schemeClr val="accent2"/>
                </a:solidFill>
              </a:rPr>
              <a:t>블록에 기록되는 모든 기록은 연산을 거쳐 </a:t>
            </a:r>
            <a:r>
              <a:rPr lang="en-US" altLang="ko-KR" dirty="0" smtClean="0">
                <a:solidFill>
                  <a:schemeClr val="accent2"/>
                </a:solidFill>
              </a:rPr>
              <a:t>16</a:t>
            </a:r>
            <a:r>
              <a:rPr lang="ko-KR" altLang="en-US" dirty="0" smtClean="0">
                <a:solidFill>
                  <a:schemeClr val="accent2"/>
                </a:solidFill>
              </a:rPr>
              <a:t>개 진수로 암호화 되는데 </a:t>
            </a:r>
            <a:r>
              <a:rPr lang="ko-KR" altLang="en-US" dirty="0" err="1" smtClean="0">
                <a:solidFill>
                  <a:schemeClr val="accent2"/>
                </a:solidFill>
              </a:rPr>
              <a:t>이과정을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err="1" smtClean="0">
                <a:solidFill>
                  <a:schemeClr val="accent2"/>
                </a:solidFill>
              </a:rPr>
              <a:t>해싱이라</a:t>
            </a:r>
            <a:r>
              <a:rPr lang="ko-KR" altLang="en-US" dirty="0" smtClean="0">
                <a:solidFill>
                  <a:schemeClr val="accent2"/>
                </a:solidFill>
              </a:rPr>
              <a:t> 한다</a:t>
            </a:r>
            <a:r>
              <a:rPr lang="en-US" altLang="ko-KR" dirty="0" smtClean="0">
                <a:solidFill>
                  <a:schemeClr val="accent2"/>
                </a:solidFill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2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인터넷 기술</a:t>
            </a:r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2373257" y="1808823"/>
            <a:ext cx="1926735" cy="787630"/>
            <a:chOff x="803640" y="3362835"/>
            <a:chExt cx="2059657" cy="787630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한번 거래 및 데이터 등록시 변조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삭제 불가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불가역성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602964"/>
            <a:chOff x="803640" y="3362835"/>
            <a:chExt cx="2059657" cy="60296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계좌계설 절차 불필요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익명성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7713" y="1816237"/>
            <a:ext cx="1926735" cy="972296"/>
            <a:chOff x="803640" y="3362835"/>
            <a:chExt cx="2059657" cy="972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신뢰를 만들어 낼 수 있는 네트워크 구축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암호화 기술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신뢰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성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972296"/>
            <a:chOff x="803640" y="3362835"/>
            <a:chExt cx="2059657" cy="972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자기 스스로 올바른 거래 검증 스크립트 탑재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인공지능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분산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화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3268954"/>
            <a:ext cx="1926735" cy="1220294"/>
            <a:chOff x="803640" y="3299503"/>
            <a:chExt cx="2059657" cy="1220294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모든 사람들이 거래내역 볼 수 있으며 저장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확인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사용 가능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세금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사용내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299503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공개거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래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77712" y="3270488"/>
            <a:ext cx="1926735" cy="972296"/>
            <a:chOff x="803640" y="3362835"/>
            <a:chExt cx="2059657" cy="972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합의결정권에 대한 정치적문제 해결과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sybill attacks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도 방어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작업증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명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3696" y="2853455"/>
            <a:ext cx="1440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통신거래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,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공유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,</a:t>
            </a:r>
          </a:p>
          <a:p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대화 가능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공개거래 장부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분산화된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통화발행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(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채굴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)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신뢰를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주는 암호학 기술</a:t>
            </a:r>
            <a:endParaRPr lang="ko-KR" altLang="en-US" sz="12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02432" y="1808823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144" y="2137747"/>
            <a:ext cx="103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</a:rPr>
              <a:t>기타특징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1760" y="195486"/>
            <a:ext cx="6984776" cy="576064"/>
          </a:xfrm>
        </p:spPr>
        <p:txBody>
          <a:bodyPr/>
          <a:lstStyle/>
          <a:p>
            <a:pPr algn="ctr"/>
            <a:r>
              <a:rPr lang="ko-KR" altLang="en-US" dirty="0" smtClean="0"/>
              <a:t>블록체인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728192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444342"/>
                </a:solidFill>
                <a:cs typeface="Arial" pitchFamily="34" charset="0"/>
              </a:rPr>
              <a:t>장점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3003798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444342"/>
                </a:solidFill>
                <a:cs typeface="Arial" pitchFamily="34" charset="0"/>
              </a:rPr>
              <a:t>단</a:t>
            </a:r>
            <a:r>
              <a:rPr lang="ko-KR" altLang="en-US" sz="1600" b="1" dirty="0">
                <a:solidFill>
                  <a:srgbClr val="444342"/>
                </a:solidFill>
                <a:cs typeface="Arial" pitchFamily="34" charset="0"/>
              </a:rPr>
              <a:t>점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1971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● 시간절약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비용절감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사이버 조작</a:t>
            </a:r>
            <a:r>
              <a:rPr lang="en-US" altLang="ko-KR" sz="2000" dirty="0">
                <a:solidFill>
                  <a:srgbClr val="FFC000"/>
                </a:solidFill>
              </a:rPr>
              <a:t>,</a:t>
            </a:r>
            <a:r>
              <a:rPr lang="ko-KR" altLang="en-US" sz="2000" dirty="0">
                <a:solidFill>
                  <a:srgbClr val="FFC000"/>
                </a:solidFill>
              </a:rPr>
              <a:t>사기 방지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</a:t>
            </a:r>
            <a:r>
              <a:rPr lang="en-US" altLang="ko-KR" sz="2000" dirty="0">
                <a:solidFill>
                  <a:srgbClr val="FFC000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</a:rPr>
              <a:t>신뢰확산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3003798"/>
            <a:ext cx="432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실시간성 부족</a:t>
            </a:r>
            <a:r>
              <a:rPr lang="en-US" altLang="ko-KR" sz="1500" dirty="0" smtClean="0">
                <a:solidFill>
                  <a:srgbClr val="FFC000"/>
                </a:solidFill>
              </a:rPr>
              <a:t>(</a:t>
            </a:r>
            <a:r>
              <a:rPr lang="ko-KR" altLang="en-US" sz="1500" dirty="0" smtClean="0">
                <a:solidFill>
                  <a:srgbClr val="FFC000"/>
                </a:solidFill>
              </a:rPr>
              <a:t>비트코인 블록생성 </a:t>
            </a:r>
            <a:r>
              <a:rPr lang="en-US" altLang="ko-KR" sz="1500" dirty="0" smtClean="0">
                <a:solidFill>
                  <a:srgbClr val="FFC000"/>
                </a:solidFill>
              </a:rPr>
              <a:t>10</a:t>
            </a:r>
            <a:r>
              <a:rPr lang="ko-KR" altLang="en-US" sz="1500" dirty="0" smtClean="0">
                <a:solidFill>
                  <a:srgbClr val="FFC000"/>
                </a:solidFill>
              </a:rPr>
              <a:t>분</a:t>
            </a:r>
            <a:r>
              <a:rPr lang="en-US" altLang="ko-KR" sz="1500" dirty="0" smtClean="0">
                <a:solidFill>
                  <a:srgbClr val="FFC000"/>
                </a:solidFill>
              </a:rPr>
              <a:t>)</a:t>
            </a:r>
            <a:endParaRPr lang="en-US" altLang="ko-KR" sz="15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데이터 수정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프라이 빗 키</a:t>
            </a:r>
            <a:r>
              <a:rPr lang="en-US" altLang="ko-KR" sz="1500" dirty="0" smtClean="0">
                <a:solidFill>
                  <a:srgbClr val="FFC000"/>
                </a:solidFill>
              </a:rPr>
              <a:t>(</a:t>
            </a:r>
            <a:r>
              <a:rPr lang="ko-KR" altLang="en-US" sz="1500" dirty="0" smtClean="0">
                <a:solidFill>
                  <a:srgbClr val="FFC000"/>
                </a:solidFill>
              </a:rPr>
              <a:t>한번 잃어버릴 시 찾기 </a:t>
            </a:r>
            <a:r>
              <a:rPr lang="ko-KR" altLang="en-US" sz="1500" dirty="0" err="1" smtClean="0">
                <a:solidFill>
                  <a:srgbClr val="FFC000"/>
                </a:solidFill>
              </a:rPr>
              <a:t>힘듬</a:t>
            </a:r>
            <a:r>
              <a:rPr lang="en-US" altLang="ko-KR" sz="1500" dirty="0" smtClean="0">
                <a:solidFill>
                  <a:srgbClr val="FFC000"/>
                </a:solidFill>
              </a:rPr>
              <a:t>)</a:t>
            </a:r>
            <a:endParaRPr lang="en-US" altLang="ko-KR" sz="1500" dirty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●</a:t>
            </a:r>
            <a:r>
              <a:rPr lang="en-US" altLang="ko-KR" sz="2000" dirty="0" smtClean="0">
                <a:solidFill>
                  <a:srgbClr val="FFC000"/>
                </a:solidFill>
              </a:rPr>
              <a:t> </a:t>
            </a:r>
            <a:r>
              <a:rPr lang="ko-KR" altLang="en-US" sz="2000" dirty="0" smtClean="0">
                <a:solidFill>
                  <a:srgbClr val="FFC000"/>
                </a:solidFill>
              </a:rPr>
              <a:t>저장 공간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● </a:t>
            </a:r>
            <a:r>
              <a:rPr lang="en-US" altLang="ko-KR" sz="2000" dirty="0" smtClean="0">
                <a:solidFill>
                  <a:srgbClr val="FFC000"/>
                </a:solidFill>
              </a:rPr>
              <a:t>51% </a:t>
            </a:r>
            <a:r>
              <a:rPr lang="ko-KR" altLang="en-US" sz="2000" dirty="0" smtClean="0">
                <a:solidFill>
                  <a:srgbClr val="FFC000"/>
                </a:solidFill>
              </a:rPr>
              <a:t>공격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 구성요소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43558"/>
            <a:ext cx="4032450" cy="42277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4443958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https://steemit.com/kr/@yahweh87/3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12" y="1059582"/>
            <a:ext cx="476671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accent2"/>
                </a:solidFill>
              </a:rPr>
              <a:t>블록을 구성하는데 데이터 </a:t>
            </a:r>
            <a:r>
              <a:rPr lang="ko-KR" altLang="en-US" sz="1500" dirty="0" err="1">
                <a:solidFill>
                  <a:schemeClr val="accent2"/>
                </a:solidFill>
              </a:rPr>
              <a:t>무결성및</a:t>
            </a:r>
            <a:r>
              <a:rPr lang="ko-KR" altLang="en-US" sz="1500" dirty="0">
                <a:solidFill>
                  <a:schemeClr val="accent2"/>
                </a:solidFill>
              </a:rPr>
              <a:t> 신뢰성을 보장하기 위해 </a:t>
            </a:r>
            <a:r>
              <a:rPr lang="ko-KR" altLang="en-US" sz="1500" dirty="0" err="1">
                <a:solidFill>
                  <a:schemeClr val="accent2"/>
                </a:solidFill>
              </a:rPr>
              <a:t>해쉬함수와</a:t>
            </a:r>
            <a:r>
              <a:rPr lang="ko-KR" altLang="en-US" sz="1500" dirty="0">
                <a:solidFill>
                  <a:schemeClr val="accent2"/>
                </a:solidFill>
              </a:rPr>
              <a:t> 디지털 서명을 </a:t>
            </a:r>
            <a:r>
              <a:rPr lang="ko-KR" altLang="en-US" sz="1500" dirty="0" smtClean="0">
                <a:solidFill>
                  <a:schemeClr val="accent2"/>
                </a:solidFill>
              </a:rPr>
              <a:t>사용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>
                <a:solidFill>
                  <a:schemeClr val="accent2"/>
                </a:solidFill>
              </a:rPr>
              <a:t>①</a:t>
            </a:r>
            <a:r>
              <a:rPr lang="ko-KR" altLang="en-US" sz="1500" dirty="0" smtClean="0">
                <a:solidFill>
                  <a:schemeClr val="accent2"/>
                </a:solidFill>
              </a:rPr>
              <a:t>버전</a:t>
            </a:r>
            <a:r>
              <a:rPr lang="en-US" altLang="ko-KR" sz="1500" dirty="0" smtClean="0">
                <a:solidFill>
                  <a:schemeClr val="accent2"/>
                </a:solidFill>
              </a:rPr>
              <a:t> </a:t>
            </a:r>
            <a:r>
              <a:rPr lang="en-US" altLang="ko-KR" sz="1500" dirty="0">
                <a:solidFill>
                  <a:schemeClr val="accent2"/>
                </a:solidFill>
              </a:rPr>
              <a:t>: </a:t>
            </a:r>
            <a:r>
              <a:rPr lang="ko-KR" altLang="en-US" sz="1500" dirty="0">
                <a:solidFill>
                  <a:schemeClr val="accent2"/>
                </a:solidFill>
              </a:rPr>
              <a:t>데이터구조의 버전</a:t>
            </a:r>
            <a:r>
              <a:rPr lang="en-US" altLang="ko-KR" sz="1500" dirty="0">
                <a:solidFill>
                  <a:schemeClr val="accent2"/>
                </a:solidFill>
              </a:rPr>
              <a:t>(</a:t>
            </a:r>
            <a:r>
              <a:rPr lang="ko-KR" altLang="en-US" sz="1500" dirty="0" smtClean="0">
                <a:solidFill>
                  <a:schemeClr val="accent2"/>
                </a:solidFill>
              </a:rPr>
              <a:t>구조변경 시 </a:t>
            </a:r>
            <a:r>
              <a:rPr lang="ko-KR" altLang="en-US" sz="1500" dirty="0">
                <a:solidFill>
                  <a:schemeClr val="accent2"/>
                </a:solidFill>
              </a:rPr>
              <a:t>변경필요</a:t>
            </a:r>
            <a:r>
              <a:rPr lang="en-US" altLang="ko-KR" sz="1500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②이전 블록해시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smtClean="0">
                <a:solidFill>
                  <a:schemeClr val="accent2"/>
                </a:solidFill>
              </a:rPr>
              <a:t>이전 블록에 대한 해시 참조로 블록이 강하게 연결되게 해줌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③</a:t>
            </a:r>
            <a:r>
              <a:rPr lang="en-US" altLang="ko-KR" sz="1500" dirty="0" smtClean="0">
                <a:solidFill>
                  <a:schemeClr val="accent2"/>
                </a:solidFill>
              </a:rPr>
              <a:t>time : </a:t>
            </a:r>
            <a:r>
              <a:rPr lang="ko-KR" altLang="en-US" sz="1500" dirty="0">
                <a:solidFill>
                  <a:schemeClr val="accent2"/>
                </a:solidFill>
              </a:rPr>
              <a:t>블록이 생성된 시간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④</a:t>
            </a:r>
            <a:r>
              <a:rPr lang="en-US" altLang="ko-KR" sz="1500" dirty="0" smtClean="0">
                <a:solidFill>
                  <a:schemeClr val="accent2"/>
                </a:solidFill>
              </a:rPr>
              <a:t>bits(</a:t>
            </a:r>
            <a:r>
              <a:rPr lang="ko-KR" altLang="en-US" sz="1500" dirty="0" smtClean="0">
                <a:solidFill>
                  <a:schemeClr val="accent2"/>
                </a:solidFill>
              </a:rPr>
              <a:t>난이도 </a:t>
            </a:r>
            <a:r>
              <a:rPr lang="en-US" altLang="ko-KR" sz="1500" dirty="0" smtClean="0">
                <a:solidFill>
                  <a:schemeClr val="accent2"/>
                </a:solidFill>
              </a:rPr>
              <a:t>difficulty) </a:t>
            </a:r>
            <a:r>
              <a:rPr lang="en-US" altLang="ko-KR" sz="1500" dirty="0">
                <a:solidFill>
                  <a:schemeClr val="accent2"/>
                </a:solidFill>
              </a:rPr>
              <a:t>: </a:t>
            </a:r>
            <a:r>
              <a:rPr lang="ko-KR" altLang="en-US" sz="1500" dirty="0">
                <a:solidFill>
                  <a:schemeClr val="accent2"/>
                </a:solidFill>
              </a:rPr>
              <a:t>난이도 조절용 수치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accent2"/>
                </a:solidFill>
              </a:rPr>
              <a:t>⑤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넌스</a:t>
            </a:r>
            <a:r>
              <a:rPr lang="en-US" altLang="ko-KR" sz="1500" dirty="0" smtClean="0">
                <a:solidFill>
                  <a:schemeClr val="accent2"/>
                </a:solidFill>
              </a:rPr>
              <a:t> :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목표값</a:t>
            </a:r>
            <a:r>
              <a:rPr lang="ko-KR" altLang="en-US" sz="1500" dirty="0" smtClean="0">
                <a:solidFill>
                  <a:schemeClr val="accent2"/>
                </a:solidFill>
              </a:rPr>
              <a:t> 이하의 블랙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해쉬를</a:t>
            </a:r>
            <a:r>
              <a:rPr lang="ko-KR" altLang="en-US" sz="1500" dirty="0" smtClean="0">
                <a:solidFill>
                  <a:schemeClr val="accent2"/>
                </a:solidFill>
              </a:rPr>
              <a:t> 찾기 위해 임시사용 숫자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⑥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머클해쉬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smtClean="0">
                <a:solidFill>
                  <a:schemeClr val="accent2"/>
                </a:solidFill>
              </a:rPr>
              <a:t>블록에 들어있는 모든 거래의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요약본으로</a:t>
            </a:r>
            <a:r>
              <a:rPr lang="ko-KR" altLang="en-US" sz="1500" dirty="0" smtClean="0">
                <a:solidFill>
                  <a:schemeClr val="accent2"/>
                </a:solidFill>
              </a:rPr>
              <a:t> 해당 블록에 포함된 거래부터</a:t>
            </a:r>
            <a:r>
              <a:rPr lang="en-US" altLang="ko-KR" sz="1500" dirty="0" smtClean="0">
                <a:solidFill>
                  <a:schemeClr val="accent2"/>
                </a:solidFill>
              </a:rPr>
              <a:t>	</a:t>
            </a:r>
            <a:r>
              <a:rPr lang="ko-KR" altLang="en-US" sz="1500" dirty="0" smtClean="0">
                <a:solidFill>
                  <a:schemeClr val="accent2"/>
                </a:solidFill>
              </a:rPr>
              <a:t>생성된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머클트리의</a:t>
            </a:r>
            <a:r>
              <a:rPr lang="ko-KR" altLang="en-US" sz="1500" dirty="0" smtClean="0">
                <a:solidFill>
                  <a:schemeClr val="accent2"/>
                </a:solidFill>
              </a:rPr>
              <a:t> 루트에 대한 해시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>
          <a:xfrm>
            <a:off x="2915816" y="1229513"/>
            <a:ext cx="3142702" cy="2255330"/>
            <a:chOff x="-4613" y="1669093"/>
            <a:chExt cx="3142702" cy="2255330"/>
          </a:xfrm>
        </p:grpSpPr>
        <p:sp>
          <p:nvSpPr>
            <p:cNvPr id="5" name="Rectangle 6"/>
            <p:cNvSpPr/>
            <p:nvPr/>
          </p:nvSpPr>
          <p:spPr>
            <a:xfrm>
              <a:off x="1003498" y="2733275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-4613" y="2628280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8">
              <a:hlinkClick r:id="rId2"/>
            </p:cNvPr>
            <p:cNvSpPr/>
            <p:nvPr/>
          </p:nvSpPr>
          <p:spPr>
            <a:xfrm rot="5400000">
              <a:off x="1226741" y="180589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9"/>
            <p:cNvSpPr/>
            <p:nvPr/>
          </p:nvSpPr>
          <p:spPr>
            <a:xfrm>
              <a:off x="715465" y="3579675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Oval 50">
            <a:extLst>
              <a:ext uri="{FF2B5EF4-FFF2-40B4-BE49-F238E27FC236}">
                <a16:creationId xmlns="" xmlns:a16="http://schemas.microsoft.com/office/drawing/2014/main" id="{A84F82D7-EA5F-4D15-AB61-9686B2C03B2F}"/>
              </a:ext>
            </a:extLst>
          </p:cNvPr>
          <p:cNvSpPr>
            <a:spLocks noChangeAspect="1"/>
          </p:cNvSpPr>
          <p:nvPr/>
        </p:nvSpPr>
        <p:spPr>
          <a:xfrm>
            <a:off x="4872998" y="2476771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49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 해시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블록의 이름정보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27560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버전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이전 블록 해시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머클 루트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타임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en-US" altLang="ko-KR" b="1" dirty="0">
                <a:solidFill>
                  <a:srgbClr val="FFC000"/>
                </a:solidFill>
              </a:rPr>
              <a:t>bits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논스</a:t>
            </a:r>
            <a:r>
              <a:rPr lang="ko-KR" altLang="en-US" dirty="0">
                <a:solidFill>
                  <a:srgbClr val="FFC000"/>
                </a:solidFill>
              </a:rPr>
              <a:t> 정보를 모두 더하여 </a:t>
            </a:r>
            <a:r>
              <a:rPr lang="ko-KR" altLang="en-US" b="1" dirty="0">
                <a:solidFill>
                  <a:srgbClr val="FFC000"/>
                </a:solidFill>
              </a:rPr>
              <a:t>합을 구한 후 </a:t>
            </a:r>
            <a:r>
              <a:rPr lang="en-US" altLang="ko-KR" b="1" dirty="0">
                <a:solidFill>
                  <a:srgbClr val="FFC000"/>
                </a:solidFill>
              </a:rPr>
              <a:t>SHA256</a:t>
            </a:r>
            <a:r>
              <a:rPr lang="ko-KR" altLang="en-US" b="1" dirty="0">
                <a:solidFill>
                  <a:srgbClr val="FFC000"/>
                </a:solidFill>
              </a:rPr>
              <a:t>으로 변환한 결과 </a:t>
            </a:r>
            <a:r>
              <a:rPr lang="ko-KR" altLang="en-US" b="1" dirty="0" smtClean="0">
                <a:solidFill>
                  <a:srgbClr val="FFC000"/>
                </a:solidFill>
              </a:rPr>
              <a:t>값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endParaRPr lang="en-US" altLang="ko-KR" b="1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합산 정보를 구한 후 </a:t>
            </a:r>
            <a:r>
              <a:rPr lang="en-US" altLang="ko-KR" dirty="0">
                <a:solidFill>
                  <a:srgbClr val="FFC000"/>
                </a:solidFill>
              </a:rPr>
              <a:t>SHA256</a:t>
            </a:r>
            <a:r>
              <a:rPr lang="ko-KR" altLang="en-US" dirty="0">
                <a:solidFill>
                  <a:srgbClr val="FFC000"/>
                </a:solidFill>
              </a:rPr>
              <a:t>으로 변환하면 블록의 블록 해시 값을 구할 수 </a:t>
            </a:r>
            <a:r>
              <a:rPr lang="ko-KR" altLang="en-US" dirty="0" smtClean="0">
                <a:solidFill>
                  <a:srgbClr val="FFC000"/>
                </a:solidFill>
              </a:rPr>
              <a:t>있음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4" y="1131590"/>
            <a:ext cx="427496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pPr lvl="0"/>
            <a:r>
              <a:rPr lang="ko-KR" altLang="ko-KR" b="1" dirty="0"/>
              <a:t>“</a:t>
            </a:r>
            <a:r>
              <a:rPr lang="ko-KR" altLang="ko-KR" sz="1800" b="1" dirty="0"/>
              <a:t>머클 트리</a:t>
            </a:r>
            <a:r>
              <a:rPr lang="en-US" altLang="ko-KR" sz="1800" b="1" dirty="0"/>
              <a:t>(Merkle Tree)”-</a:t>
            </a:r>
            <a:r>
              <a:rPr lang="ko-KR" altLang="ko-KR" sz="1800" b="1" dirty="0"/>
              <a:t>데이터를 안전하고 확실하게 저장하기 위한 자료구조</a:t>
            </a:r>
            <a:endParaRPr lang="ko-KR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7" y="614213"/>
            <a:ext cx="3535078" cy="36133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5562" y="458797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출처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해시넷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48080" y="614213"/>
            <a:ext cx="5149080" cy="4478149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거래기록들을 묶어 하나의 블록을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 </a:t>
            </a: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2.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발생한 </a:t>
            </a:r>
            <a:r>
              <a:rPr lang="ko-KR" altLang="en-US" sz="1500" b="1" dirty="0">
                <a:solidFill>
                  <a:srgbClr val="FFC000"/>
                </a:solidFill>
              </a:rPr>
              <a:t>거래내역을 해시함수를 사용하여 암호화 </a:t>
            </a: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3.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해시함수로 </a:t>
            </a:r>
            <a:r>
              <a:rPr lang="ko-KR" altLang="en-US" sz="1500" b="1" dirty="0">
                <a:solidFill>
                  <a:srgbClr val="FFC000"/>
                </a:solidFill>
              </a:rPr>
              <a:t>변환된 거래내역 </a:t>
            </a:r>
            <a:r>
              <a:rPr lang="en-US" altLang="ko-KR" sz="1500" b="1" dirty="0">
                <a:solidFill>
                  <a:srgbClr val="FFC000"/>
                </a:solidFill>
              </a:rPr>
              <a:t>2</a:t>
            </a:r>
            <a:r>
              <a:rPr lang="ko-KR" altLang="en-US" sz="1500" b="1" dirty="0">
                <a:solidFill>
                  <a:srgbClr val="FFC000"/>
                </a:solidFill>
              </a:rPr>
              <a:t>개를 합쳐서 하나의 상위 해시를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Ex)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해시의 개수가 홀수이면 맨 마지막 하나는 자기자신과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해시연산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4.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이 </a:t>
            </a:r>
            <a:r>
              <a:rPr lang="ko-KR" altLang="en-US" sz="1500" b="1" dirty="0">
                <a:solidFill>
                  <a:srgbClr val="FFC000"/>
                </a:solidFill>
              </a:rPr>
              <a:t>과정을 반복해 트리의 최상위 지점에 루트해시를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ko-KR" altLang="en-US" sz="1500" b="1" dirty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 smtClean="0">
                <a:solidFill>
                  <a:srgbClr val="FFC000"/>
                </a:solidFill>
              </a:rPr>
              <a:t>한 </a:t>
            </a:r>
            <a:r>
              <a:rPr lang="ko-KR" altLang="en-US" sz="1500" b="1" dirty="0">
                <a:solidFill>
                  <a:srgbClr val="FFC000"/>
                </a:solidFill>
              </a:rPr>
              <a:t>개의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블록 안에는 </a:t>
            </a:r>
            <a:r>
              <a:rPr lang="ko-KR" altLang="en-US" sz="1500" b="1" dirty="0">
                <a:solidFill>
                  <a:srgbClr val="FFC000"/>
                </a:solidFill>
              </a:rPr>
              <a:t>반드시 하나의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루트해시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 smtClean="0">
                <a:solidFill>
                  <a:srgbClr val="FFC000"/>
                </a:solidFill>
              </a:rPr>
              <a:t>생성한 </a:t>
            </a:r>
            <a:r>
              <a:rPr lang="ko-KR" altLang="en-US" sz="1500" b="1" dirty="0">
                <a:solidFill>
                  <a:srgbClr val="FFC000"/>
                </a:solidFill>
              </a:rPr>
              <a:t>해시값의 구조를 해시트리 혹은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머클트리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ko-KR" altLang="en-US" sz="1500" b="1" dirty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>
                <a:solidFill>
                  <a:srgbClr val="FFC000"/>
                </a:solidFill>
              </a:rPr>
              <a:t>이러한 구조를 가지고 있으면 거래내역 중 하나라도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위 변조할 </a:t>
            </a:r>
            <a:r>
              <a:rPr lang="ko-KR" altLang="en-US" sz="1500" b="1" dirty="0">
                <a:solidFill>
                  <a:srgbClr val="FFC000"/>
                </a:solidFill>
              </a:rPr>
              <a:t>경우 모든 해시값이 변경되어 루트해시가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달리 됨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이와 같은 이유로 인해 블록의 루트해시만 비교해보면 데이터가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위 변조 </a:t>
            </a:r>
            <a:r>
              <a:rPr lang="ko-KR" altLang="en-US" sz="1500" b="1" dirty="0">
                <a:solidFill>
                  <a:srgbClr val="FFC000"/>
                </a:solidFill>
              </a:rPr>
              <a:t>되었는지 즉시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확인가능</a:t>
            </a:r>
            <a:endParaRPr lang="ko-KR" altLang="en-US" sz="1500" b="1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3623280"/>
            <a:ext cx="216024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9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2756" y="843558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작업증명</a:t>
            </a:r>
            <a:r>
              <a:rPr lang="en-US" altLang="ko-KR" dirty="0">
                <a:solidFill>
                  <a:schemeClr val="accent2"/>
                </a:solidFill>
              </a:rPr>
              <a:t>(Proof of Work) - “</a:t>
            </a:r>
            <a:r>
              <a:rPr lang="ko-KR" altLang="ko-KR" dirty="0">
                <a:solidFill>
                  <a:schemeClr val="accent2"/>
                </a:solidFill>
              </a:rPr>
              <a:t>블록체인의 핵심은 증명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</a:t>
            </a:r>
            <a:r>
              <a:rPr lang="ko-KR" altLang="ko-KR" dirty="0" smtClean="0">
                <a:solidFill>
                  <a:schemeClr val="accent2"/>
                </a:solidFill>
              </a:rPr>
              <a:t>채굴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ko-KR" dirty="0">
                <a:solidFill>
                  <a:schemeClr val="accent2"/>
                </a:solidFill>
              </a:rPr>
              <a:t>컴퓨팅 파워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ko-KR" dirty="0">
                <a:solidFill>
                  <a:schemeClr val="accent2"/>
                </a:solidFill>
              </a:rPr>
              <a:t>연산력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ko-KR" dirty="0">
                <a:solidFill>
                  <a:schemeClr val="accent2"/>
                </a:solidFill>
              </a:rPr>
              <a:t>를 투입해서 일정 시간 동안 쌓인 거래를 새로운 거래로 승인하는 작업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시간과 </a:t>
            </a:r>
            <a:r>
              <a:rPr lang="ko-KR" altLang="ko-KR" dirty="0">
                <a:solidFill>
                  <a:schemeClr val="accent2"/>
                </a:solidFill>
              </a:rPr>
              <a:t>비용이 드는 작업이고 블록체인에 있어서 핵심적인 </a:t>
            </a:r>
            <a:r>
              <a:rPr lang="ko-KR" altLang="ko-KR" dirty="0" smtClean="0">
                <a:solidFill>
                  <a:schemeClr val="accent2"/>
                </a:solidFill>
              </a:rPr>
              <a:t>과정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ko-KR" altLang="ko-KR" dirty="0">
              <a:solidFill>
                <a:schemeClr val="accent2"/>
              </a:solidFill>
            </a:endParaRPr>
          </a:p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난이도</a:t>
            </a:r>
            <a:r>
              <a:rPr lang="en-US" altLang="ko-KR" dirty="0">
                <a:solidFill>
                  <a:schemeClr val="accent2"/>
                </a:solidFill>
              </a:rPr>
              <a:t>(Difficulty) - “</a:t>
            </a:r>
            <a:r>
              <a:rPr lang="ko-KR" altLang="ko-KR" dirty="0">
                <a:solidFill>
                  <a:schemeClr val="accent2"/>
                </a:solidFill>
              </a:rPr>
              <a:t>절대적이나 상대적인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 </a:t>
            </a:r>
            <a:r>
              <a:rPr lang="ko-KR" altLang="ko-KR" dirty="0">
                <a:solidFill>
                  <a:schemeClr val="accent2"/>
                </a:solidFill>
              </a:rPr>
              <a:t>새로운 블록을 찾는 </a:t>
            </a:r>
            <a:r>
              <a:rPr lang="ko-KR" altLang="ko-KR" dirty="0" smtClean="0">
                <a:solidFill>
                  <a:schemeClr val="accent2"/>
                </a:solidFill>
              </a:rPr>
              <a:t>어려움을 </a:t>
            </a:r>
            <a:r>
              <a:rPr lang="ko-KR" altLang="ko-KR" dirty="0">
                <a:solidFill>
                  <a:schemeClr val="accent2"/>
                </a:solidFill>
              </a:rPr>
              <a:t>나타내는 </a:t>
            </a:r>
            <a:r>
              <a:rPr lang="ko-KR" altLang="ko-KR" dirty="0" smtClean="0">
                <a:solidFill>
                  <a:schemeClr val="accent2"/>
                </a:solidFill>
              </a:rPr>
              <a:t>기준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수치는 </a:t>
            </a:r>
            <a:r>
              <a:rPr lang="ko-KR" altLang="ko-KR" dirty="0">
                <a:solidFill>
                  <a:schemeClr val="accent2"/>
                </a:solidFill>
              </a:rPr>
              <a:t>절대적이나 컴퓨팅 파워에 따라 다르므로 </a:t>
            </a:r>
            <a:r>
              <a:rPr lang="ko-KR" altLang="ko-KR" dirty="0" smtClean="0">
                <a:solidFill>
                  <a:schemeClr val="accent2"/>
                </a:solidFill>
              </a:rPr>
              <a:t>상대적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ko-KR" altLang="ko-KR" dirty="0">
              <a:solidFill>
                <a:schemeClr val="accent2"/>
              </a:solidFill>
            </a:endParaRPr>
          </a:p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블록 </a:t>
            </a:r>
            <a:r>
              <a:rPr lang="ko-KR" altLang="ko-KR" dirty="0">
                <a:solidFill>
                  <a:schemeClr val="accent2"/>
                </a:solidFill>
              </a:rPr>
              <a:t>보상</a:t>
            </a:r>
            <a:r>
              <a:rPr lang="en-US" altLang="ko-KR" dirty="0">
                <a:solidFill>
                  <a:schemeClr val="accent2"/>
                </a:solidFill>
              </a:rPr>
              <a:t>(Block reward) - “</a:t>
            </a:r>
            <a:r>
              <a:rPr lang="ko-KR" altLang="ko-KR" dirty="0">
                <a:solidFill>
                  <a:schemeClr val="accent2"/>
                </a:solidFill>
              </a:rPr>
              <a:t>작업증명에 대한 보상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</a:t>
            </a:r>
            <a:r>
              <a:rPr lang="ko-KR" altLang="ko-KR" dirty="0">
                <a:solidFill>
                  <a:schemeClr val="accent2"/>
                </a:solidFill>
              </a:rPr>
              <a:t>자신의 컴퓨팅 파워를 투입해서 가장 먼저 작업증명의 해답을 발견한 </a:t>
            </a:r>
            <a:r>
              <a:rPr lang="ko-KR" altLang="ko-KR" dirty="0" smtClean="0">
                <a:solidFill>
                  <a:schemeClr val="accent2"/>
                </a:solidFill>
              </a:rPr>
              <a:t>채굴 자에게 </a:t>
            </a:r>
            <a:r>
              <a:rPr lang="ko-KR" altLang="ko-KR" dirty="0">
                <a:solidFill>
                  <a:schemeClr val="accent2"/>
                </a:solidFill>
              </a:rPr>
              <a:t>주어지는 </a:t>
            </a:r>
            <a:r>
              <a:rPr lang="ko-KR" altLang="ko-KR" dirty="0" smtClean="0">
                <a:solidFill>
                  <a:schemeClr val="accent2"/>
                </a:solidFill>
              </a:rPr>
              <a:t>보상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블록 </a:t>
            </a:r>
            <a:r>
              <a:rPr lang="ko-KR" altLang="ko-KR" dirty="0">
                <a:solidFill>
                  <a:schemeClr val="accent2"/>
                </a:solidFill>
              </a:rPr>
              <a:t>보상이 필요한 이유는 작업증명에는 채굴기와 전기 등의 </a:t>
            </a:r>
            <a:r>
              <a:rPr lang="ko-KR" altLang="ko-KR" dirty="0" smtClean="0">
                <a:solidFill>
                  <a:schemeClr val="accent2"/>
                </a:solidFill>
              </a:rPr>
              <a:t>비용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및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ko-KR" dirty="0">
                <a:solidFill>
                  <a:schemeClr val="accent2"/>
                </a:solidFill>
              </a:rPr>
              <a:t>더 많은 채굴자의 유인을 </a:t>
            </a:r>
            <a:r>
              <a:rPr lang="ko-KR" altLang="ko-KR" dirty="0" smtClean="0">
                <a:solidFill>
                  <a:schemeClr val="accent2"/>
                </a:solidFill>
              </a:rPr>
              <a:t>위</a:t>
            </a:r>
            <a:r>
              <a:rPr lang="ko-KR" altLang="en-US" dirty="0" smtClean="0">
                <a:solidFill>
                  <a:schemeClr val="accent2"/>
                </a:solidFill>
              </a:rPr>
              <a:t>함</a:t>
            </a:r>
            <a:endParaRPr lang="ko-KR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3478"/>
            <a:ext cx="3878475" cy="4731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942" y="411510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● </a:t>
            </a:r>
            <a:r>
              <a:rPr lang="ko-KR" altLang="en-US" dirty="0" smtClean="0">
                <a:solidFill>
                  <a:srgbClr val="FFC000"/>
                </a:solidFill>
              </a:rPr>
              <a:t>랜섬웨어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컴퓨터 </a:t>
            </a:r>
            <a:r>
              <a:rPr lang="ko-KR" altLang="en-US" dirty="0">
                <a:solidFill>
                  <a:schemeClr val="accent2"/>
                </a:solidFill>
              </a:rPr>
              <a:t>시스템을 감염시켜 접근을 제한하고 이를 해결하고자 할 때 </a:t>
            </a:r>
            <a:r>
              <a:rPr lang="ko-KR" altLang="en-US" dirty="0" smtClean="0">
                <a:solidFill>
                  <a:schemeClr val="accent2"/>
                </a:solidFill>
              </a:rPr>
              <a:t>몸값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요구하는 악성 </a:t>
            </a:r>
            <a:r>
              <a:rPr lang="ko-KR" altLang="en-US" dirty="0" smtClean="0">
                <a:solidFill>
                  <a:schemeClr val="accent2"/>
                </a:solidFill>
              </a:rPr>
              <a:t>소프트웨어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855468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3"/>
              </a:rPr>
              <a:t>IT WORLD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21942" y="2355726"/>
            <a:ext cx="4266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기존에는 </a:t>
            </a:r>
            <a:r>
              <a:rPr lang="ko-KR" altLang="en-US" dirty="0">
                <a:solidFill>
                  <a:schemeClr val="accent2"/>
                </a:solidFill>
              </a:rPr>
              <a:t>서버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클라이언트 구조에서 서버를 감염시켜 클라이언트에 접속을 제한할 수 </a:t>
            </a:r>
            <a:r>
              <a:rPr lang="ko-KR" altLang="en-US" dirty="0" smtClean="0">
                <a:solidFill>
                  <a:schemeClr val="accent2"/>
                </a:solidFill>
              </a:rPr>
              <a:t>있었음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ln w="285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BUT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블록체인 </a:t>
            </a:r>
            <a:r>
              <a:rPr lang="ko-KR" altLang="en-US" dirty="0">
                <a:solidFill>
                  <a:schemeClr val="accent2"/>
                </a:solidFill>
              </a:rPr>
              <a:t>시스템에서는 특정 노드들을 감염시킨다 하더라도 동시에 마비시킬 </a:t>
            </a:r>
            <a:r>
              <a:rPr lang="ko-KR" altLang="en-US" dirty="0" smtClean="0">
                <a:solidFill>
                  <a:schemeClr val="accent2"/>
                </a:solidFill>
              </a:rPr>
              <a:t>수 없다면 블록체인 서비스를 제공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3003798"/>
            <a:ext cx="9144000" cy="576064"/>
          </a:xfrm>
        </p:spPr>
        <p:txBody>
          <a:bodyPr/>
          <a:lstStyle/>
          <a:p>
            <a:r>
              <a:rPr lang="en-US" altLang="ko-KR" b="1" dirty="0" smtClean="0"/>
              <a:t>ECDSA</a:t>
            </a:r>
          </a:p>
          <a:p>
            <a:r>
              <a:rPr lang="ko-KR" altLang="en-US" sz="2000" dirty="0"/>
              <a:t>타원곡선 암호에 기반한 공개키 </a:t>
            </a:r>
            <a:r>
              <a:rPr lang="ko-KR" altLang="en-US" sz="2000" dirty="0" smtClean="0"/>
              <a:t>암호방식</a:t>
            </a: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en-US" altLang="ko-KR" sz="2000" b="1" dirty="0" smtClean="0"/>
              <a:t>Elliptic </a:t>
            </a:r>
            <a:r>
              <a:rPr lang="en-US" altLang="ko-KR" sz="2000" b="1" dirty="0"/>
              <a:t>Curve Digital Signature </a:t>
            </a:r>
            <a:r>
              <a:rPr lang="en-US" altLang="ko-KR" sz="2000" b="1" dirty="0" smtClean="0"/>
              <a:t>Algorithm)</a:t>
            </a:r>
            <a:endParaRPr lang="en-US" altLang="ko-KR" sz="2000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-72008" y="3579862"/>
            <a:ext cx="9216008" cy="648072"/>
          </a:xfrm>
        </p:spPr>
        <p:txBody>
          <a:bodyPr/>
          <a:lstStyle/>
          <a:p>
            <a:r>
              <a:rPr lang="en-US" altLang="ko-KR" dirty="0" smtClean="0"/>
              <a:t>	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https://metamug.com/article/sign-verify-digital-signature-ecdsa-java.html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r="24034"/>
          <a:stretch>
            <a:fillRect/>
          </a:stretch>
        </p:blipFill>
        <p:spPr>
          <a:xfrm>
            <a:off x="3635896" y="267494"/>
            <a:ext cx="1899902" cy="2058230"/>
          </a:xfrm>
        </p:spPr>
      </p:pic>
    </p:spTree>
    <p:extLst>
      <p:ext uri="{BB962C8B-B14F-4D97-AF65-F5344CB8AC3E}">
        <p14:creationId xmlns:p14="http://schemas.microsoft.com/office/powerpoint/2010/main" val="4247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응용분</a:t>
            </a:r>
            <a:r>
              <a:rPr lang="ko-KR" altLang="en-US" dirty="0"/>
              <a:t>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블록체인 상용화를 위한 필요한 기술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●</a:t>
            </a:r>
            <a:r>
              <a:rPr lang="ko-KR" altLang="en-US" dirty="0">
                <a:solidFill>
                  <a:srgbClr val="FFC000"/>
                </a:solidFill>
              </a:rPr>
              <a:t> 분산공유원장</a:t>
            </a:r>
            <a:r>
              <a:rPr lang="ko-KR" altLang="en-US" dirty="0" smtClean="0">
                <a:solidFill>
                  <a:srgbClr val="FFC000"/>
                </a:solidFill>
              </a:rPr>
              <a:t> 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&gt;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중앙원장기술과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반대로 중앙서버나 중앙관리자의 제어 없이 분산화된 네트워크의 각 노드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개인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들이 데이터베이스를 공유하고 계속 동기화하는 기술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●프라이버시 </a:t>
            </a:r>
            <a:r>
              <a:rPr lang="ko-KR" altLang="en-US" dirty="0">
                <a:solidFill>
                  <a:srgbClr val="FFC000"/>
                </a:solidFill>
              </a:rPr>
              <a:t>및 보안 </a:t>
            </a:r>
            <a:r>
              <a:rPr lang="ko-KR" altLang="en-US" dirty="0" smtClean="0">
                <a:solidFill>
                  <a:srgbClr val="FFC000"/>
                </a:solidFill>
              </a:rPr>
              <a:t>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●스마트계약 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●합의된 </a:t>
            </a:r>
            <a:r>
              <a:rPr lang="ko-KR" altLang="en-US" dirty="0">
                <a:solidFill>
                  <a:srgbClr val="FFC000"/>
                </a:solidFill>
              </a:rPr>
              <a:t>신뢰 네트워크</a:t>
            </a:r>
            <a:endParaRPr lang="en-US" altLang="ko-KR" dirty="0">
              <a:solidFill>
                <a:srgbClr val="FFC000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6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753" y="51470"/>
            <a:ext cx="9144000" cy="576064"/>
          </a:xfrm>
        </p:spPr>
        <p:txBody>
          <a:bodyPr/>
          <a:lstStyle/>
          <a:p>
            <a:r>
              <a:rPr lang="ko-KR" altLang="en-US" sz="2500" dirty="0" smtClean="0"/>
              <a:t>블록체인 응용분야</a:t>
            </a:r>
            <a:endParaRPr lang="ko-KR" altLang="en-US" sz="2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364" y="4371950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www.slideshare.net/dreamcamp/blockchainos-os011916</a:t>
            </a:r>
            <a:r>
              <a:rPr lang="en-US" altLang="ko-KR" dirty="0" smtClean="0"/>
              <a:t>-</a:t>
            </a:r>
            <a:r>
              <a:rPr lang="ko-KR" altLang="en-US" dirty="0"/>
              <a:t>블록체인 활용 영역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18970" r="4386" b="9149"/>
          <a:stretch/>
        </p:blipFill>
        <p:spPr>
          <a:xfrm>
            <a:off x="1475656" y="627534"/>
            <a:ext cx="6256194" cy="367000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220072" y="1563638"/>
            <a:ext cx="936104" cy="1296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53040" y="738808"/>
            <a:ext cx="648072" cy="5691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4"/>
          <p:cNvSpPr/>
          <p:nvPr/>
        </p:nvSpPr>
        <p:spPr>
          <a:xfrm rot="13500000">
            <a:off x="4630956" y="1594503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응용분야</a:t>
            </a:r>
            <a:endParaRPr lang="ko-KR" altLang="en-US" dirty="0"/>
          </a:p>
        </p:txBody>
      </p:sp>
      <p:sp>
        <p:nvSpPr>
          <p:cNvPr id="5" name="Right Triangle 4"/>
          <p:cNvSpPr/>
          <p:nvPr/>
        </p:nvSpPr>
        <p:spPr>
          <a:xfrm rot="13500000">
            <a:off x="540270" y="1602810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ight Triangle 4"/>
          <p:cNvSpPr/>
          <p:nvPr/>
        </p:nvSpPr>
        <p:spPr>
          <a:xfrm rot="13500000">
            <a:off x="2585377" y="1602809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ight Triangle 4"/>
          <p:cNvSpPr/>
          <p:nvPr/>
        </p:nvSpPr>
        <p:spPr>
          <a:xfrm rot="13500000">
            <a:off x="6602666" y="1602810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9552" y="3507854"/>
            <a:ext cx="1817049" cy="1130325"/>
            <a:chOff x="6228184" y="1730811"/>
            <a:chExt cx="2592288" cy="1130325"/>
          </a:xfrm>
        </p:grpSpPr>
        <p:sp>
          <p:nvSpPr>
            <p:cNvPr id="13" name="TextBox 12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필리핀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말레이시아의 외국인 노동자 수수료 송금액 수수료 절감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외국 한 송금 서비스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50160" y="3519616"/>
            <a:ext cx="1817049" cy="1118563"/>
            <a:chOff x="6228184" y="1742573"/>
            <a:chExt cx="2592288" cy="1118563"/>
          </a:xfrm>
        </p:grpSpPr>
        <p:sp>
          <p:nvSpPr>
            <p:cNvPr id="16" name="TextBox 15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은행들이 타 이체 대사작업 없는 모델개발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분쟁 발생시  대사과정 없이 원인파악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42573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계좌거래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60768" y="3507854"/>
            <a:ext cx="1817049" cy="1130325"/>
            <a:chOff x="6228184" y="1730811"/>
            <a:chExt cx="2592288" cy="1130325"/>
          </a:xfrm>
        </p:grpSpPr>
        <p:sp>
          <p:nvSpPr>
            <p:cNvPr id="19" name="TextBox 18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병원 옮길 시 마다 진료기록제출 불편해결 및 중복 검사에 따른 불필요한 의료비 최소화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의료데이터 공유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71375" y="3507854"/>
            <a:ext cx="1817049" cy="1130325"/>
            <a:chOff x="6228184" y="1730811"/>
            <a:chExt cx="2592288" cy="1130325"/>
          </a:xfrm>
        </p:grpSpPr>
        <p:sp>
          <p:nvSpPr>
            <p:cNvPr id="22" name="TextBox 21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플라스틱과 디지털 토큰교환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토근과 현금거래 가능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으로 인한 가치상승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플라스틱 토큰개발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Block Arc 14"/>
          <p:cNvSpPr/>
          <p:nvPr/>
        </p:nvSpPr>
        <p:spPr>
          <a:xfrm rot="16200000">
            <a:off x="3708017" y="2129765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rapezoid 22"/>
          <p:cNvSpPr/>
          <p:nvPr/>
        </p:nvSpPr>
        <p:spPr>
          <a:xfrm>
            <a:off x="4144867" y="1223796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Freeform 25"/>
          <p:cNvSpPr/>
          <p:nvPr/>
        </p:nvSpPr>
        <p:spPr>
          <a:xfrm>
            <a:off x="1691680" y="2107028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val 47">
            <a:extLst>
              <a:ext uri="{FF2B5EF4-FFF2-40B4-BE49-F238E27FC236}">
                <a16:creationId xmlns="" xmlns:a16="http://schemas.microsoft.com/office/drawing/2014/main" id="{3F123F87-C579-4792-A002-A7BA93DE5D29}"/>
              </a:ext>
            </a:extLst>
          </p:cNvPr>
          <p:cNvSpPr>
            <a:spLocks noChangeAspect="1"/>
          </p:cNvSpPr>
          <p:nvPr/>
        </p:nvSpPr>
        <p:spPr>
          <a:xfrm>
            <a:off x="3414719" y="1781424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47">
            <a:extLst>
              <a:ext uri="{FF2B5EF4-FFF2-40B4-BE49-F238E27FC236}">
                <a16:creationId xmlns="" xmlns:a16="http://schemas.microsoft.com/office/drawing/2014/main" id="{3F123F87-C579-4792-A002-A7BA93DE5D29}"/>
              </a:ext>
            </a:extLst>
          </p:cNvPr>
          <p:cNvSpPr>
            <a:spLocks noChangeAspect="1"/>
          </p:cNvSpPr>
          <p:nvPr/>
        </p:nvSpPr>
        <p:spPr>
          <a:xfrm>
            <a:off x="5868144" y="212485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47">
            <a:extLst>
              <a:ext uri="{FF2B5EF4-FFF2-40B4-BE49-F238E27FC236}">
                <a16:creationId xmlns="" xmlns:a16="http://schemas.microsoft.com/office/drawing/2014/main" id="{3A30F34E-95AE-4626-A1B0-51F0E88D652C}"/>
              </a:ext>
            </a:extLst>
          </p:cNvPr>
          <p:cNvSpPr>
            <a:spLocks noChangeAspect="1"/>
          </p:cNvSpPr>
          <p:nvPr/>
        </p:nvSpPr>
        <p:spPr>
          <a:xfrm>
            <a:off x="5734604" y="2111607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25"/>
          <p:cNvSpPr/>
          <p:nvPr/>
        </p:nvSpPr>
        <p:spPr>
          <a:xfrm>
            <a:off x="8219836" y="2859782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Left Arrow 1">
            <a:extLst>
              <a:ext uri="{FF2B5EF4-FFF2-40B4-BE49-F238E27FC236}">
                <a16:creationId xmlns="" xmlns:a16="http://schemas.microsoft.com/office/drawing/2014/main" id="{C5D56237-423E-410B-ACF4-574402EB0D02}"/>
              </a:ext>
            </a:extLst>
          </p:cNvPr>
          <p:cNvSpPr>
            <a:spLocks noChangeAspect="1"/>
          </p:cNvSpPr>
          <p:nvPr/>
        </p:nvSpPr>
        <p:spPr>
          <a:xfrm>
            <a:off x="7740352" y="2141424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49291" y="987574"/>
            <a:ext cx="5004048" cy="288032"/>
          </a:xfrm>
        </p:spPr>
        <p:txBody>
          <a:bodyPr/>
          <a:lstStyle/>
          <a:p>
            <a:r>
              <a:rPr lang="ko-KR" altLang="en-US" sz="1800" b="1" dirty="0" smtClean="0"/>
              <a:t>잊을 만 </a:t>
            </a:r>
            <a:r>
              <a:rPr lang="ko-KR" altLang="en-US" sz="1800" b="1" dirty="0"/>
              <a:t>하면 경찰 총기 사고</a:t>
            </a:r>
            <a:r>
              <a:rPr lang="en-US" altLang="ko-KR" sz="1800" b="1" dirty="0"/>
              <a:t>..."</a:t>
            </a:r>
            <a:r>
              <a:rPr lang="ko-KR" altLang="en-US" sz="1800" b="1" dirty="0"/>
              <a:t>관리 체계 허술</a:t>
            </a:r>
            <a:r>
              <a:rPr lang="en-US" altLang="ko-KR" sz="1800" b="1" dirty="0"/>
              <a:t>"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987574"/>
            <a:ext cx="47160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       경찰 </a:t>
            </a:r>
            <a:r>
              <a:rPr lang="ko-KR" altLang="en-US" b="1" dirty="0">
                <a:solidFill>
                  <a:srgbClr val="FFC000"/>
                </a:solidFill>
              </a:rPr>
              <a:t>총기 사용도 </a:t>
            </a:r>
            <a:r>
              <a:rPr lang="ko-KR" altLang="en-US" b="1" dirty="0" smtClean="0">
                <a:solidFill>
                  <a:srgbClr val="FFC000"/>
                </a:solidFill>
              </a:rPr>
              <a:t>추적</a:t>
            </a:r>
            <a:r>
              <a:rPr lang="ko-KR" altLang="en-US" dirty="0" smtClean="0">
                <a:solidFill>
                  <a:srgbClr val="FFC000"/>
                </a:solidFill>
              </a:rPr>
              <a:t>가능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총기 오남용 문제가 있다 보니 총기 시리얼 번호를 블록체인에 저장해놓고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사용할 때마다 자동적으로 블록체인에 저장되는 </a:t>
            </a:r>
            <a:r>
              <a:rPr lang="ko-KR" altLang="en-US" dirty="0" smtClean="0">
                <a:solidFill>
                  <a:srgbClr val="FFC000"/>
                </a:solidFill>
              </a:rPr>
              <a:t>구조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어느 경찰이 총을 사용하면 누가 사용했는지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어떻게 사용됐는지 실시간으로 </a:t>
            </a:r>
            <a:r>
              <a:rPr lang="ko-KR" altLang="en-US" dirty="0" smtClean="0">
                <a:solidFill>
                  <a:srgbClr val="FFC000"/>
                </a:solidFill>
              </a:rPr>
              <a:t>기록됨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어느 경찰이 얼마 동안에 총을 몇 발 쐈는지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정상적으로 사용했는지 </a:t>
            </a:r>
            <a:r>
              <a:rPr lang="ko-KR" altLang="en-US" dirty="0" smtClean="0">
                <a:solidFill>
                  <a:srgbClr val="FFC000"/>
                </a:solidFill>
              </a:rPr>
              <a:t>확인가능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</a:t>
            </a:r>
            <a:r>
              <a:rPr lang="ko-KR" altLang="en-US" dirty="0">
                <a:solidFill>
                  <a:srgbClr val="FFC000"/>
                </a:solidFill>
              </a:rPr>
              <a:t>총기 오발사고나 난사 사건을 미연에 </a:t>
            </a:r>
            <a:r>
              <a:rPr lang="ko-KR" altLang="en-US" dirty="0" smtClean="0">
                <a:solidFill>
                  <a:srgbClr val="FFC000"/>
                </a:solidFill>
              </a:rPr>
              <a:t>방지하자는 취지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9" t="40889" r="35688" b="29555"/>
          <a:stretch/>
        </p:blipFill>
        <p:spPr bwMode="auto">
          <a:xfrm>
            <a:off x="4932040" y="1516340"/>
            <a:ext cx="3638550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3723878"/>
            <a:ext cx="35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-YTN </a:t>
            </a:r>
            <a:r>
              <a:rPr lang="ko-KR" altLang="en-US" dirty="0" smtClean="0"/>
              <a:t>사회뉴스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4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8540" y="51470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accent2"/>
                </a:solidFill>
                <a:cs typeface="Arial" pitchFamily="34" charset="0"/>
              </a:rPr>
              <a:t>목</a:t>
            </a:r>
            <a:r>
              <a:rPr lang="ko-KR" altLang="en-US" sz="3600" dirty="0">
                <a:solidFill>
                  <a:schemeClr val="accent2"/>
                </a:solidFill>
                <a:cs typeface="Arial" pitchFamily="34" charset="0"/>
              </a:rPr>
              <a:t>차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57691" y="80911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화폐의 특징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221335" y="1835130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블록체인 특징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71849" y="282204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응용분야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601048" y="3838480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비트코인 및 구조분석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975" y="218788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</a:t>
            </a:r>
            <a:r>
              <a:rPr lang="ko-KR" altLang="en-US" dirty="0"/>
              <a:t>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0" y="915566"/>
            <a:ext cx="7440752" cy="35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비트코</a:t>
            </a:r>
            <a:r>
              <a:rPr lang="ko-KR" altLang="en-US" dirty="0"/>
              <a:t>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828707" y="2787898"/>
            <a:ext cx="18001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2019.10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25515" y="4060517"/>
            <a:ext cx="1303391" cy="494026"/>
            <a:chOff x="803640" y="3362835"/>
            <a:chExt cx="2059657" cy="494026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64" y="314247"/>
            <a:ext cx="3124190" cy="64983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63" y="1363696"/>
            <a:ext cx="3713772" cy="2924598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41307" r="45938" b="33241"/>
          <a:stretch/>
        </p:blipFill>
        <p:spPr bwMode="auto">
          <a:xfrm>
            <a:off x="5796136" y="1347142"/>
            <a:ext cx="1383060" cy="117651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9035" r="73385" b="52136"/>
          <a:stretch/>
        </p:blipFill>
        <p:spPr bwMode="auto">
          <a:xfrm>
            <a:off x="6690738" y="3392884"/>
            <a:ext cx="2135902" cy="108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54186" y="1365736"/>
            <a:ext cx="2517614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2008.10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cs typeface="Arial" pitchFamily="34" charset="0"/>
              </a:rPr>
              <a:t>사토 시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나카모토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</a:rPr>
              <a:t>"Bitcoin: A Peer-to-Peer </a:t>
            </a:r>
            <a:r>
              <a:rPr lang="en-US" altLang="ko-KR" b="1" dirty="0">
                <a:solidFill>
                  <a:srgbClr val="FFC000"/>
                </a:solidFill>
              </a:rPr>
              <a:t>Electronic Cash System“ 9</a:t>
            </a:r>
            <a:r>
              <a:rPr lang="ko-KR" altLang="en-US" b="1" dirty="0">
                <a:solidFill>
                  <a:srgbClr val="FFC000"/>
                </a:solidFill>
              </a:rPr>
              <a:t>쪽 논문공개</a:t>
            </a:r>
            <a:endParaRPr lang="ko-KR" altLang="en-US" b="1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68" y="267494"/>
            <a:ext cx="1589432" cy="8900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72468" y="3075806"/>
            <a:ext cx="250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무한정 복제할 수 있는 돈은 가치가 없다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556" y="1355997"/>
            <a:ext cx="57046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비트코인은 최초로 구현된 </a:t>
            </a:r>
            <a:r>
              <a:rPr lang="ko-KR" altLang="en-US" sz="2000" dirty="0" smtClean="0">
                <a:solidFill>
                  <a:srgbClr val="FFC000"/>
                </a:solidFill>
              </a:rPr>
              <a:t>가상화폐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발행 </a:t>
            </a:r>
            <a:r>
              <a:rPr lang="ko-KR" altLang="en-US" sz="2000" dirty="0">
                <a:solidFill>
                  <a:srgbClr val="FFC000"/>
                </a:solidFill>
              </a:rPr>
              <a:t>및 유통을 관리하는 중앙권력이나 중간상인 없이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en-US" altLang="ko-KR" sz="2000" dirty="0" smtClean="0">
                <a:solidFill>
                  <a:srgbClr val="FFC000"/>
                </a:solidFill>
              </a:rPr>
              <a:t>P2P </a:t>
            </a:r>
            <a:r>
              <a:rPr lang="ko-KR" altLang="en-US" sz="2000" dirty="0">
                <a:solidFill>
                  <a:srgbClr val="FFC000"/>
                </a:solidFill>
              </a:rPr>
              <a:t>네트워크 기술을 이용하여 네트워크에 참여하는 사용자들이 주체적으로 화폐를 발행하고 이체내용을 공동으로 </a:t>
            </a:r>
            <a:r>
              <a:rPr lang="ko-KR" altLang="en-US" sz="2000" dirty="0" smtClean="0">
                <a:solidFill>
                  <a:srgbClr val="FFC000"/>
                </a:solidFill>
              </a:rPr>
              <a:t>관리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en-US" altLang="ko-KR" sz="2000" dirty="0" smtClean="0">
                <a:solidFill>
                  <a:srgbClr val="FFC000"/>
                </a:solidFill>
              </a:rPr>
              <a:t> </a:t>
            </a:r>
          </a:p>
          <a:p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이를 </a:t>
            </a:r>
            <a:r>
              <a:rPr lang="ko-KR" altLang="en-US" sz="2000" dirty="0">
                <a:solidFill>
                  <a:srgbClr val="FFC000"/>
                </a:solidFill>
              </a:rPr>
              <a:t>가능하게 한 블록체인 기술을 처음으로 코인에 도입한 </a:t>
            </a:r>
            <a:r>
              <a:rPr lang="ko-KR" altLang="en-US" sz="2000" dirty="0" smtClean="0">
                <a:solidFill>
                  <a:srgbClr val="FFC000"/>
                </a:solidFill>
              </a:rPr>
              <a:t>것</a:t>
            </a:r>
            <a:endParaRPr lang="en-US" altLang="ko-KR" sz="20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5486"/>
            <a:ext cx="1882028" cy="105393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8" t="34111" r="31812" b="17222"/>
          <a:stretch/>
        </p:blipFill>
        <p:spPr bwMode="auto">
          <a:xfrm>
            <a:off x="6300192" y="1188536"/>
            <a:ext cx="2560320" cy="33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3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699542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FFC000"/>
              </a:solidFill>
              <a:cs typeface="Arial" pitchFamily="34" charset="0"/>
            </a:endParaRPr>
          </a:p>
          <a:p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rgbClr val="FFC000"/>
                </a:solidFill>
              </a:rPr>
              <a:t>블록체인 기술이 금융분야에 적용된 하나의 </a:t>
            </a:r>
            <a:r>
              <a:rPr lang="ko-KR" altLang="en-US" sz="1600" dirty="0" smtClean="0">
                <a:solidFill>
                  <a:srgbClr val="FFC000"/>
                </a:solidFill>
              </a:rPr>
              <a:t>예</a:t>
            </a:r>
            <a:r>
              <a:rPr lang="en-US" altLang="ko-KR" sz="1600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●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 기존 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화폐와 달리 정부나 중앙은행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,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금융기관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개입 없이 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 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개인간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(p2p)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빠른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거래 가능 즉 이중지불을 막을 수 있음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합의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프로토콜로 작업 증명 체계를 도입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비잔틴 장군의 딜레마 해결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)</a:t>
            </a:r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경비원 없이 안전보관 가능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컴퓨터 스스로 처리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가능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)</a:t>
            </a:r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은행 없는 글로벌 금융 시스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템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● 거래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장부 조작 불가능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623056" y="1227318"/>
            <a:ext cx="311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17" y="741602"/>
            <a:ext cx="6247186" cy="34863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38024" y="4440832"/>
            <a:ext cx="6327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출처</a:t>
            </a:r>
            <a:r>
              <a:rPr lang="en-US" altLang="ko-KR" dirty="0" smtClean="0"/>
              <a:t>- &lt;</a:t>
            </a:r>
            <a:r>
              <a:rPr lang="ko-KR" altLang="en-US" dirty="0" smtClean="0"/>
              <a:t>한국경제신문 경제교육연구소</a:t>
            </a:r>
            <a:r>
              <a:rPr lang="en-US" altLang="ko-KR" dirty="0" smtClean="0"/>
              <a:t>&gt; </a:t>
            </a:r>
            <a:r>
              <a:rPr lang="ko-KR" altLang="en-US" dirty="0"/>
              <a:t>블록체인과 </a:t>
            </a:r>
            <a:r>
              <a:rPr lang="ko-KR" altLang="en-US" dirty="0" smtClean="0"/>
              <a:t>금융혁신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54139" y="267494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“</a:t>
            </a:r>
            <a:r>
              <a:rPr lang="ko-KR" altLang="en-US" dirty="0" smtClean="0">
                <a:solidFill>
                  <a:srgbClr val="FFC000"/>
                </a:solidFill>
              </a:rPr>
              <a:t>블록체인</a:t>
            </a:r>
            <a:r>
              <a:rPr lang="en-US" altLang="ko-KR" dirty="0" smtClean="0">
                <a:solidFill>
                  <a:srgbClr val="FFC000"/>
                </a:solidFill>
              </a:rPr>
              <a:t>”</a:t>
            </a:r>
            <a:r>
              <a:rPr lang="ko-KR" altLang="en-US" dirty="0" smtClean="0">
                <a:solidFill>
                  <a:srgbClr val="FFC000"/>
                </a:solidFill>
              </a:rPr>
              <a:t>은 </a:t>
            </a:r>
            <a:r>
              <a:rPr lang="ko-KR" altLang="en-US" dirty="0">
                <a:solidFill>
                  <a:srgbClr val="FFC000"/>
                </a:solidFill>
              </a:rPr>
              <a:t>장부를 </a:t>
            </a:r>
            <a:r>
              <a:rPr lang="ko-KR" altLang="en-US" sz="2000" dirty="0">
                <a:solidFill>
                  <a:srgbClr val="FFC000"/>
                </a:solidFill>
              </a:rPr>
              <a:t>분산해</a:t>
            </a:r>
            <a:r>
              <a:rPr lang="ko-KR" altLang="en-US" dirty="0">
                <a:solidFill>
                  <a:srgbClr val="FFC000"/>
                </a:solidFill>
              </a:rPr>
              <a:t> 관리하는 기술</a:t>
            </a:r>
          </a:p>
        </p:txBody>
      </p:sp>
    </p:spTree>
    <p:extLst>
      <p:ext uri="{BB962C8B-B14F-4D97-AF65-F5344CB8AC3E}">
        <p14:creationId xmlns:p14="http://schemas.microsoft.com/office/powerpoint/2010/main" val="42110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4725631"/>
            <a:ext cx="9144000" cy="288032"/>
          </a:xfrm>
        </p:spPr>
        <p:txBody>
          <a:bodyPr/>
          <a:lstStyle/>
          <a:p>
            <a:pPr lvl="0"/>
            <a:r>
              <a:rPr lang="en-US" altLang="ko-KR" dirty="0" smtClean="0"/>
              <a:t>2013(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-http</a:t>
            </a:r>
            <a:r>
              <a:rPr lang="en-US" altLang="ko-KR" dirty="0"/>
              <a:t>://news.chosun.com/site/data/html_dir/2013/12/04/2013120400829.html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1470"/>
            <a:ext cx="5616624" cy="4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구조분석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30334" r="16063" b="25777"/>
          <a:stretch/>
        </p:blipFill>
        <p:spPr bwMode="auto">
          <a:xfrm>
            <a:off x="130635" y="339502"/>
            <a:ext cx="8882730" cy="390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547664" y="4556616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-</a:t>
            </a:r>
            <a:r>
              <a:rPr lang="fr-FR" altLang="ko-KR" dirty="0" smtClean="0"/>
              <a:t>2019</a:t>
            </a:r>
            <a:r>
              <a:rPr lang="fr-FR" altLang="ko-KR" dirty="0"/>
              <a:t>. For information, contact Deloitte Anjin LLC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3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292080" y="51470"/>
            <a:ext cx="3743400" cy="576064"/>
          </a:xfrm>
        </p:spPr>
        <p:txBody>
          <a:bodyPr/>
          <a:lstStyle/>
          <a:p>
            <a:r>
              <a:rPr lang="en-US" altLang="ko-KR" dirty="0" smtClean="0"/>
              <a:t>51% </a:t>
            </a:r>
            <a:r>
              <a:rPr lang="ko-KR" altLang="en-US" dirty="0" smtClean="0"/>
              <a:t>공격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8" y="631225"/>
            <a:ext cx="2639300" cy="184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3648" y="364835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95486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51% </a:t>
            </a:r>
            <a:r>
              <a:rPr lang="ko-KR" altLang="en-US" dirty="0" smtClean="0">
                <a:solidFill>
                  <a:schemeClr val="accent2"/>
                </a:solidFill>
              </a:rPr>
              <a:t>넘어가면 블록체인 신뢰성이 상실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해시파워를 가진 채굴자가 악의적인 목적으로 블록을 소실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위조하는 </a:t>
            </a:r>
            <a:r>
              <a:rPr lang="ko-KR" altLang="en-US" dirty="0" smtClean="0">
                <a:solidFill>
                  <a:schemeClr val="accent2"/>
                </a:solidFill>
              </a:rPr>
              <a:t>행위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16" y="2499742"/>
            <a:ext cx="2775404" cy="14214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9224" y="1450181"/>
            <a:ext cx="5288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ex)</a:t>
            </a:r>
            <a:endParaRPr lang="ko-KR" altLang="en-US" dirty="0">
              <a:solidFill>
                <a:schemeClr val="accent2"/>
              </a:solidFill>
            </a:endParaRPr>
          </a:p>
          <a:p>
            <a:r>
              <a:rPr lang="en-US" altLang="ko-KR" i="1" dirty="0">
                <a:solidFill>
                  <a:schemeClr val="accent2"/>
                </a:solidFill>
              </a:rPr>
              <a:t>51%</a:t>
            </a:r>
            <a:r>
              <a:rPr lang="ko-KR" altLang="en-US" i="1" dirty="0">
                <a:solidFill>
                  <a:schemeClr val="accent2"/>
                </a:solidFill>
              </a:rPr>
              <a:t>의 채굴자가 타인에게 </a:t>
            </a:r>
            <a:r>
              <a:rPr lang="ko-KR" altLang="en-US" i="1" dirty="0" err="1">
                <a:solidFill>
                  <a:schemeClr val="accent2"/>
                </a:solidFill>
              </a:rPr>
              <a:t>비트를</a:t>
            </a:r>
            <a:r>
              <a:rPr lang="ko-KR" altLang="en-US" i="1" dirty="0">
                <a:solidFill>
                  <a:schemeClr val="accent2"/>
                </a:solidFill>
              </a:rPr>
              <a:t> </a:t>
            </a:r>
            <a:r>
              <a:rPr lang="ko-KR" altLang="en-US" i="1" dirty="0" smtClean="0">
                <a:solidFill>
                  <a:schemeClr val="accent2"/>
                </a:solidFill>
              </a:rPr>
              <a:t>매각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r>
              <a:rPr lang="en-US" altLang="ko-KR" i="1" dirty="0" smtClean="0">
                <a:solidFill>
                  <a:schemeClr val="accent2"/>
                </a:solidFill>
              </a:rPr>
              <a:t> &gt;</a:t>
            </a:r>
            <a:r>
              <a:rPr lang="ko-KR" altLang="en-US" i="1" dirty="0" smtClean="0">
                <a:solidFill>
                  <a:schemeClr val="accent2"/>
                </a:solidFill>
              </a:rPr>
              <a:t>해당 </a:t>
            </a:r>
            <a:r>
              <a:rPr lang="ko-KR" altLang="en-US" i="1" dirty="0">
                <a:solidFill>
                  <a:schemeClr val="accent2"/>
                </a:solidFill>
              </a:rPr>
              <a:t>매매기록은 블록에 기록되고 매매자 간에 체인이 </a:t>
            </a:r>
            <a:r>
              <a:rPr lang="ko-KR" altLang="en-US" i="1" dirty="0" smtClean="0">
                <a:solidFill>
                  <a:schemeClr val="accent2"/>
                </a:solidFill>
              </a:rPr>
              <a:t>연결</a:t>
            </a:r>
            <a:endParaRPr lang="ko-KR" altLang="en-US" dirty="0">
              <a:solidFill>
                <a:schemeClr val="accent2"/>
              </a:solidFill>
            </a:endParaRPr>
          </a:p>
          <a:p>
            <a:r>
              <a:rPr lang="en-US" altLang="ko-KR" i="1" dirty="0">
                <a:solidFill>
                  <a:schemeClr val="accent2"/>
                </a:solidFill>
              </a:rPr>
              <a:t>51% </a:t>
            </a:r>
            <a:r>
              <a:rPr lang="ko-KR" altLang="en-US" i="1" dirty="0" err="1">
                <a:solidFill>
                  <a:schemeClr val="accent2"/>
                </a:solidFill>
              </a:rPr>
              <a:t>채굴자에게</a:t>
            </a:r>
            <a:r>
              <a:rPr lang="ko-KR" altLang="en-US" i="1" dirty="0">
                <a:solidFill>
                  <a:schemeClr val="accent2"/>
                </a:solidFill>
              </a:rPr>
              <a:t> 입금이 완료되면 즉시 매각 기록을 삭제하고 압도적인 해시파워로 블록을 </a:t>
            </a:r>
            <a:r>
              <a:rPr lang="ko-KR" altLang="en-US" i="1" dirty="0" smtClean="0">
                <a:solidFill>
                  <a:schemeClr val="accent2"/>
                </a:solidFill>
              </a:rPr>
              <a:t>생성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r>
              <a:rPr lang="en-US" altLang="ko-KR" i="1" dirty="0" smtClean="0">
                <a:solidFill>
                  <a:schemeClr val="accent2"/>
                </a:solidFill>
              </a:rPr>
              <a:t> </a:t>
            </a:r>
            <a:r>
              <a:rPr lang="en-US" altLang="ko-KR" i="1" dirty="0">
                <a:solidFill>
                  <a:schemeClr val="accent2"/>
                </a:solidFill>
              </a:rPr>
              <a:t>51%</a:t>
            </a:r>
            <a:r>
              <a:rPr lang="ko-KR" altLang="en-US" i="1" dirty="0">
                <a:solidFill>
                  <a:schemeClr val="accent2"/>
                </a:solidFill>
              </a:rPr>
              <a:t>가 넘는 </a:t>
            </a:r>
            <a:r>
              <a:rPr lang="ko-KR" altLang="en-US" i="1" dirty="0" err="1">
                <a:solidFill>
                  <a:schemeClr val="accent2"/>
                </a:solidFill>
              </a:rPr>
              <a:t>해시값으로</a:t>
            </a:r>
            <a:r>
              <a:rPr lang="ko-KR" altLang="en-US" i="1" dirty="0">
                <a:solidFill>
                  <a:schemeClr val="accent2"/>
                </a:solidFill>
              </a:rPr>
              <a:t> 다른 </a:t>
            </a:r>
            <a:r>
              <a:rPr lang="ko-KR" altLang="en-US" i="1" dirty="0" err="1">
                <a:solidFill>
                  <a:schemeClr val="accent2"/>
                </a:solidFill>
              </a:rPr>
              <a:t>채굴자들보다</a:t>
            </a:r>
            <a:r>
              <a:rPr lang="ko-KR" altLang="en-US" i="1" dirty="0">
                <a:solidFill>
                  <a:schemeClr val="accent2"/>
                </a:solidFill>
              </a:rPr>
              <a:t> 빠르게 블록을 생성했기 때문에 새로 만들어진 블록이 진짜로 인정받게 되고 매매가 기록된 블록이 허위로 </a:t>
            </a:r>
            <a:r>
              <a:rPr lang="ko-KR" altLang="en-US" i="1" dirty="0" smtClean="0">
                <a:solidFill>
                  <a:schemeClr val="accent2"/>
                </a:solidFill>
              </a:rPr>
              <a:t>판정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endParaRPr lang="ko-KR" altLang="en-US" dirty="0">
              <a:solidFill>
                <a:schemeClr val="accent2"/>
              </a:solidFill>
            </a:endParaRPr>
          </a:p>
          <a:p>
            <a:r>
              <a:rPr lang="ko-KR" altLang="en-US" i="1" dirty="0">
                <a:solidFill>
                  <a:schemeClr val="accent2"/>
                </a:solidFill>
              </a:rPr>
              <a:t>때문에 매입한 사람은 돈만 송금하고 실제 비트 매매는 이루지지 않은 </a:t>
            </a:r>
            <a:r>
              <a:rPr lang="ko-KR" altLang="en-US" i="1" dirty="0" smtClean="0">
                <a:solidFill>
                  <a:schemeClr val="accent2"/>
                </a:solidFill>
              </a:rPr>
              <a:t>것으로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개</a:t>
            </a:r>
            <a:r>
              <a:rPr lang="ko-KR" altLang="en-US" dirty="0"/>
              <a:t>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quarter" idx="10"/>
          </p:nvPr>
        </p:nvSpPr>
        <p:spPr>
          <a:xfrm>
            <a:off x="0" y="11882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비트코인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이더리움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05958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UTXO : </a:t>
            </a:r>
            <a:r>
              <a:rPr lang="ko-KR" altLang="en-US" dirty="0">
                <a:solidFill>
                  <a:schemeClr val="bg1"/>
                </a:solidFill>
              </a:rPr>
              <a:t>비트코인에서 트랜잭션 발생시 새로운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개의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를 만든다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보내는 코인이 저장된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는 상대방에게 보내고 남은 잔액의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 err="1">
                <a:solidFill>
                  <a:schemeClr val="bg1"/>
                </a:solidFill>
              </a:rPr>
              <a:t>노드의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스토리지에</a:t>
            </a:r>
            <a:r>
              <a:rPr lang="ko-KR" altLang="en-US" dirty="0">
                <a:solidFill>
                  <a:schemeClr val="bg1"/>
                </a:solidFill>
              </a:rPr>
              <a:t> 저장되는 방식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특징 </a:t>
            </a:r>
            <a:r>
              <a:rPr lang="en-US" altLang="ko-KR" dirty="0">
                <a:solidFill>
                  <a:schemeClr val="bg1"/>
                </a:solidFill>
              </a:rPr>
              <a:t>: 1</a:t>
            </a:r>
            <a:r>
              <a:rPr lang="ko-KR" altLang="en-US" dirty="0">
                <a:solidFill>
                  <a:schemeClr val="bg1"/>
                </a:solidFill>
              </a:rPr>
              <a:t>회성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보안성</a:t>
            </a:r>
            <a:r>
              <a:rPr lang="ko-KR" altLang="en-US" dirty="0">
                <a:solidFill>
                  <a:schemeClr val="bg1"/>
                </a:solidFill>
              </a:rPr>
              <a:t> 좋음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1832" y="30037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Account : </a:t>
            </a:r>
            <a:r>
              <a:rPr lang="ko-KR" altLang="en-US" dirty="0">
                <a:solidFill>
                  <a:schemeClr val="bg1"/>
                </a:solidFill>
              </a:rPr>
              <a:t>내 소유의 계정에 </a:t>
            </a:r>
            <a:r>
              <a:rPr lang="ko-KR" altLang="en-US" dirty="0" err="1">
                <a:solidFill>
                  <a:schemeClr val="bg1"/>
                </a:solidFill>
              </a:rPr>
              <a:t>이더가</a:t>
            </a:r>
            <a:r>
              <a:rPr lang="ko-KR" altLang="en-US" dirty="0">
                <a:solidFill>
                  <a:schemeClr val="bg1"/>
                </a:solidFill>
              </a:rPr>
              <a:t> 저장되는 방식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일반적인 은행계좌와 </a:t>
            </a:r>
            <a:r>
              <a:rPr lang="ko-KR" altLang="en-US" dirty="0" err="1">
                <a:solidFill>
                  <a:schemeClr val="bg1"/>
                </a:solidFill>
              </a:rPr>
              <a:t>비슷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28485"/>
              </p:ext>
            </p:extLst>
          </p:nvPr>
        </p:nvGraphicFramePr>
        <p:xfrm>
          <a:off x="5148064" y="1203598"/>
          <a:ext cx="3505066" cy="276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33"/>
                <a:gridCol w="1752533"/>
              </a:tblGrid>
              <a:tr h="888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비트코인</a:t>
                      </a:r>
                      <a:endParaRPr lang="ko-KR" altLang="en-US" sz="2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/>
                        <a:t>이더리움</a:t>
                      </a:r>
                      <a:endParaRPr lang="ko-KR" altLang="en-US" sz="2000" dirty="0"/>
                    </a:p>
                  </a:txBody>
                  <a:tcPr marL="52576" marR="52576" marT="26288" marB="26288"/>
                </a:tc>
              </a:tr>
              <a:tr h="121847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 err="1" smtClean="0"/>
                        <a:t>통화발행량고정</a:t>
                      </a:r>
                      <a:endParaRPr lang="en-US" altLang="ko-KR" sz="1000" dirty="0" smtClean="0"/>
                    </a:p>
                    <a:p>
                      <a:pPr lvl="0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코인양</a:t>
                      </a:r>
                      <a:r>
                        <a:rPr lang="ko-KR" altLang="en-US" sz="1000" dirty="0" smtClean="0"/>
                        <a:t> 고정</a:t>
                      </a:r>
                      <a:r>
                        <a:rPr lang="en-US" altLang="ko-KR" sz="1000" dirty="0" smtClean="0"/>
                        <a:t>,</a:t>
                      </a:r>
                    </a:p>
                    <a:p>
                      <a:pPr lvl="0" latinLnBrk="1"/>
                      <a:r>
                        <a:rPr lang="ko-KR" altLang="en-US" sz="1000" dirty="0" smtClean="0"/>
                        <a:t>수수료지정 불가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 err="1" smtClean="0"/>
                        <a:t>통화발행량</a:t>
                      </a:r>
                      <a:r>
                        <a:rPr lang="ko-KR" altLang="en-US" sz="1000" dirty="0" smtClean="0"/>
                        <a:t> 유연</a:t>
                      </a:r>
                      <a:endParaRPr lang="en-US" altLang="ko-KR" sz="1000" dirty="0" smtClean="0"/>
                    </a:p>
                    <a:p>
                      <a:pPr lvl="0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코인 계속 발행</a:t>
                      </a:r>
                      <a:r>
                        <a:rPr lang="en-US" altLang="ko-KR" sz="1000" dirty="0" smtClean="0"/>
                        <a:t>,</a:t>
                      </a:r>
                    </a:p>
                    <a:p>
                      <a:pPr lvl="0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수수료 지정가능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</a:tr>
              <a:tr h="656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UTXO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Account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0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667564"/>
            <a:ext cx="55446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트랜잭션</a:t>
            </a:r>
            <a:r>
              <a:rPr lang="en-US" altLang="ko-KR" dirty="0">
                <a:solidFill>
                  <a:schemeClr val="accent4"/>
                </a:solidFill>
              </a:rPr>
              <a:t>(Transaction)</a:t>
            </a:r>
            <a:r>
              <a:rPr lang="ko-KR" altLang="en-US" dirty="0">
                <a:solidFill>
                  <a:schemeClr val="accent4"/>
                </a:solidFill>
              </a:rPr>
              <a:t>은 데이터베이스의 상태를 변환시키는 하나의 논리적 기능을 수행하기 위한 작업의 단위 또는 한꺼번에 모두 수행되어야 할 일련의 연산들을 의미한다</a:t>
            </a:r>
            <a:r>
              <a:rPr lang="en-US" altLang="ko-KR" dirty="0" smtClean="0">
                <a:solidFill>
                  <a:schemeClr val="accent4"/>
                </a:solidFill>
              </a:rPr>
              <a:t>.</a:t>
            </a: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b="1" dirty="0">
                <a:solidFill>
                  <a:schemeClr val="accent4"/>
                </a:solidFill>
              </a:rPr>
              <a:t>Atomicity(</a:t>
            </a:r>
            <a:r>
              <a:rPr lang="ko-KR" altLang="en-US" b="1" dirty="0" err="1">
                <a:solidFill>
                  <a:schemeClr val="accent4"/>
                </a:solidFill>
              </a:rPr>
              <a:t>원자성</a:t>
            </a:r>
            <a:r>
              <a:rPr lang="en-US" altLang="ko-KR" b="1" dirty="0" smtClean="0">
                <a:solidFill>
                  <a:schemeClr val="accent4"/>
                </a:solidFill>
              </a:rPr>
              <a:t>)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smtClean="0">
                <a:solidFill>
                  <a:schemeClr val="accent4"/>
                </a:solidFill>
              </a:rPr>
              <a:t>Consistency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일관성</a:t>
            </a:r>
            <a:r>
              <a:rPr lang="en-US" altLang="ko-KR" b="1" dirty="0" smtClean="0">
                <a:solidFill>
                  <a:schemeClr val="accent4"/>
                </a:solidFill>
              </a:rPr>
              <a:t>) 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smtClean="0">
                <a:solidFill>
                  <a:schemeClr val="accent4"/>
                </a:solidFill>
              </a:rPr>
              <a:t>Isolation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독립성</a:t>
            </a:r>
            <a:r>
              <a:rPr lang="en-US" altLang="ko-KR" b="1" dirty="0">
                <a:solidFill>
                  <a:schemeClr val="accent4"/>
                </a:solidFill>
              </a:rPr>
              <a:t>,</a:t>
            </a:r>
            <a:r>
              <a:rPr lang="ko-KR" altLang="en-US" b="1" dirty="0" err="1">
                <a:solidFill>
                  <a:schemeClr val="accent4"/>
                </a:solidFill>
              </a:rPr>
              <a:t>격리성</a:t>
            </a:r>
            <a:r>
              <a:rPr lang="en-US" altLang="ko-KR" b="1" dirty="0" smtClean="0">
                <a:solidFill>
                  <a:schemeClr val="accent4"/>
                </a:solidFill>
              </a:rPr>
              <a:t>) 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err="1" smtClean="0">
                <a:solidFill>
                  <a:schemeClr val="accent4"/>
                </a:solidFill>
              </a:rPr>
              <a:t>Durablility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영속성</a:t>
            </a:r>
            <a:r>
              <a:rPr lang="en-US" altLang="ko-KR" b="1" dirty="0">
                <a:solidFill>
                  <a:schemeClr val="accent4"/>
                </a:solidFill>
              </a:rPr>
              <a:t>,</a:t>
            </a:r>
            <a:r>
              <a:rPr lang="ko-KR" altLang="en-US" b="1" dirty="0">
                <a:solidFill>
                  <a:schemeClr val="accent4"/>
                </a:solidFill>
              </a:rPr>
              <a:t>지속성</a:t>
            </a:r>
            <a:r>
              <a:rPr lang="en-US" altLang="ko-KR" b="1" dirty="0">
                <a:solidFill>
                  <a:schemeClr val="accent4"/>
                </a:solidFill>
              </a:rPr>
              <a:t>)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endParaRPr lang="ko-KR" altLang="en-US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67694"/>
            <a:ext cx="2837596" cy="18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3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843558"/>
            <a:ext cx="6696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대한민국에 블록체인 혹은 가상화폐란 단어를 떠올리면 연상되는 키워드는 도박</a:t>
            </a:r>
            <a:r>
              <a:rPr lang="en-US" altLang="ko-KR" dirty="0" smtClean="0">
                <a:solidFill>
                  <a:srgbClr val="FFC000"/>
                </a:solidFill>
              </a:rPr>
              <a:t>,</a:t>
            </a:r>
            <a:r>
              <a:rPr lang="ko-KR" altLang="en-US" dirty="0" smtClean="0">
                <a:solidFill>
                  <a:srgbClr val="FFC000"/>
                </a:solidFill>
              </a:rPr>
              <a:t>사기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한탕주의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대박과 같은 부정적인 이미지 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블록체인에 </a:t>
            </a:r>
            <a:r>
              <a:rPr lang="ko-KR" altLang="en-US" dirty="0">
                <a:solidFill>
                  <a:srgbClr val="FFC000"/>
                </a:solidFill>
              </a:rPr>
              <a:t>대해 약간의 검색과 의미만 이해를 한다면 </a:t>
            </a:r>
            <a:r>
              <a:rPr lang="en-US" altLang="ko-KR" dirty="0">
                <a:solidFill>
                  <a:srgbClr val="FFC000"/>
                </a:solidFill>
              </a:rPr>
              <a:t>4</a:t>
            </a:r>
            <a:r>
              <a:rPr lang="ko-KR" altLang="en-US" dirty="0">
                <a:solidFill>
                  <a:srgbClr val="FFC000"/>
                </a:solidFill>
              </a:rPr>
              <a:t>차산업혁명의 핵심이자 스마트폰을 처음 접해봤을 때 만큼이나 혁신적인 미래 그 </a:t>
            </a:r>
            <a:r>
              <a:rPr lang="ko-KR" altLang="en-US" dirty="0" smtClean="0">
                <a:solidFill>
                  <a:srgbClr val="FFC000"/>
                </a:solidFill>
              </a:rPr>
              <a:t>자체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ko-KR" altLang="en-US" dirty="0">
                <a:solidFill>
                  <a:srgbClr val="FFC000"/>
                </a:solidFill>
              </a:rPr>
              <a:t>블록체인을 단순히 돈벌이로만 취급하는 몇몇 </a:t>
            </a:r>
            <a:r>
              <a:rPr lang="ko-KR" altLang="en-US" dirty="0" smtClean="0">
                <a:solidFill>
                  <a:srgbClr val="FFC000"/>
                </a:solidFill>
              </a:rPr>
              <a:t>소수들 때문에 </a:t>
            </a:r>
            <a:r>
              <a:rPr lang="ko-KR" altLang="en-US" dirty="0">
                <a:solidFill>
                  <a:srgbClr val="FFC000"/>
                </a:solidFill>
              </a:rPr>
              <a:t>안타깝기도 하지만 아직 실용화가 준비중인 단계라 블록체인에 관한 오해와 진실 그리고 기술을 널리 알린다면 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인문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사회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과학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의료</a:t>
            </a:r>
            <a:r>
              <a:rPr lang="en-US" altLang="ko-KR" dirty="0" smtClean="0">
                <a:solidFill>
                  <a:srgbClr val="FFC000"/>
                </a:solidFill>
              </a:rPr>
              <a:t>,</a:t>
            </a:r>
            <a:r>
              <a:rPr lang="ko-KR" altLang="en-US" dirty="0" smtClean="0">
                <a:solidFill>
                  <a:srgbClr val="FFC000"/>
                </a:solidFill>
              </a:rPr>
              <a:t>교육 등 </a:t>
            </a:r>
            <a:r>
              <a:rPr lang="ko-KR" altLang="en-US" dirty="0">
                <a:solidFill>
                  <a:srgbClr val="FFC000"/>
                </a:solidFill>
              </a:rPr>
              <a:t>무궁무진한 활용도를 보여줄 블록체인에 대한 개발과 실용화가 머지않은 </a:t>
            </a:r>
            <a:r>
              <a:rPr lang="ko-KR" altLang="en-US" dirty="0" smtClean="0">
                <a:solidFill>
                  <a:srgbClr val="FFC000"/>
                </a:solidFill>
              </a:rPr>
              <a:t>미래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2674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C000"/>
                </a:solidFill>
              </a:rPr>
              <a:t>블록체인에 대한 나의 견해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5000" dirty="0" smtClean="0"/>
              <a:t>Q&amp;A</a:t>
            </a:r>
            <a:endParaRPr lang="ko-KR" altLang="en-US" sz="5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24435" r="19916" b="16305"/>
          <a:stretch/>
        </p:blipFill>
        <p:spPr bwMode="auto">
          <a:xfrm>
            <a:off x="2771800" y="1275606"/>
            <a:ext cx="3511400" cy="195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2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102" y="843558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www.kird.re.kr-</a:t>
            </a:r>
            <a:r>
              <a:rPr lang="en-US" altLang="ko-KR" dirty="0" smtClean="0"/>
              <a:t> </a:t>
            </a:r>
            <a:r>
              <a:rPr lang="ko-KR" altLang="en-US" dirty="0" smtClean="0"/>
              <a:t>국가과학기술인력개발원</a:t>
            </a:r>
            <a:endParaRPr lang="en-US" altLang="ko-KR" dirty="0" smtClean="0"/>
          </a:p>
          <a:p>
            <a:r>
              <a:rPr lang="en-US" altLang="ko-KR" dirty="0" smtClean="0"/>
              <a:t>Copyright Note- author </a:t>
            </a:r>
            <a:r>
              <a:rPr lang="ko-KR" altLang="en-US" dirty="0" smtClean="0"/>
              <a:t>장성균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https://www.mobiinside.co.kr/2017/03/20/blockchain_1-2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-</a:t>
            </a:r>
            <a:r>
              <a:rPr lang="ko-KR" altLang="en-US" dirty="0" smtClean="0"/>
              <a:t>블록체인 개요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tconomy.io/2303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화폐의 역사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m.news.zum.com/articles/52440555-</a:t>
            </a:r>
            <a:r>
              <a:rPr lang="ko-KR" altLang="en-US" dirty="0" smtClean="0"/>
              <a:t>비트코인 가격추이</a:t>
            </a:r>
            <a:r>
              <a:rPr lang="en-US" altLang="ko-KR" dirty="0"/>
              <a:t> </a:t>
            </a:r>
            <a:r>
              <a:rPr lang="ko-KR" altLang="en-US" dirty="0" smtClean="0"/>
              <a:t>코인마켓켑</a:t>
            </a:r>
            <a:endParaRPr lang="en-US" altLang="ko-KR" dirty="0" smtClean="0"/>
          </a:p>
          <a:p>
            <a:r>
              <a:rPr lang="fr-FR" altLang="ko-KR" dirty="0"/>
              <a:t>2019. For information, contact Deloitte Anjin </a:t>
            </a:r>
            <a:r>
              <a:rPr lang="fr-FR" altLang="ko-KR" dirty="0" smtClean="0"/>
              <a:t>LLC-</a:t>
            </a:r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blog.naver.com/porimp97/221591514363-</a:t>
            </a:r>
            <a:r>
              <a:rPr lang="ko-KR" altLang="en-US" dirty="0" smtClean="0"/>
              <a:t>블록체인 원리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http://</a:t>
            </a:r>
            <a:r>
              <a:rPr lang="en-US" altLang="ko-KR" dirty="0" smtClean="0">
                <a:hlinkClick r:id="rId7"/>
              </a:rPr>
              <a:t>www.renomedia.co.kr</a:t>
            </a:r>
            <a:r>
              <a:rPr lang="en-US" altLang="ko-KR" dirty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비트코인 거래방식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https://</a:t>
            </a:r>
            <a:r>
              <a:rPr lang="en-US" altLang="ko-KR" dirty="0" smtClean="0">
                <a:hlinkClick r:id="rId8"/>
              </a:rPr>
              <a:t>www.youtube.com/watch?v=tlM5gz_wxvk-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블록체인 광복절 영상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https://www.ytn.co.kr/_</a:t>
            </a:r>
            <a:r>
              <a:rPr lang="en-US" altLang="ko-KR" dirty="0" smtClean="0">
                <a:hlinkClick r:id="rId9"/>
              </a:rPr>
              <a:t>ln/0103_201508262054395756- </a:t>
            </a:r>
            <a:r>
              <a:rPr lang="en-US" altLang="ko-KR" dirty="0" err="1" smtClean="0">
                <a:hlinkClick r:id="rId9"/>
              </a:rPr>
              <a:t>ytn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경찰총기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blog.naver.com/dhgkaak0501/221614800192-</a:t>
            </a:r>
            <a:r>
              <a:rPr lang="en-US" altLang="ko-KR" dirty="0" smtClean="0"/>
              <a:t> 51% </a:t>
            </a:r>
            <a:r>
              <a:rPr lang="ko-KR" altLang="en-US" dirty="0" smtClean="0"/>
              <a:t>공</a:t>
            </a:r>
            <a:r>
              <a:rPr lang="ko-KR" altLang="en-US" dirty="0"/>
              <a:t>격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55776" y="339502"/>
            <a:ext cx="4320480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-12328" y="267494"/>
            <a:ext cx="9144000" cy="576064"/>
          </a:xfrm>
        </p:spPr>
        <p:txBody>
          <a:bodyPr/>
          <a:lstStyle/>
          <a:p>
            <a:r>
              <a:rPr lang="ko-KR" altLang="en-US" dirty="0" smtClean="0"/>
              <a:t>화폐의 역사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4" y="1131590"/>
            <a:ext cx="7802880" cy="32080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9872" y="4587974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Koinkrunch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7236296" y="2427734"/>
            <a:ext cx="792088" cy="1008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4" y="1283990"/>
            <a:ext cx="7802880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화폐의 역사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59632" y="1801409"/>
            <a:ext cx="1926735" cy="787630"/>
            <a:chOff x="803640" y="3362835"/>
            <a:chExt cx="2059657" cy="787630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물리적 공간을 차지하지 않는 파일로 보관이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가능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디지털 화폐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9872" y="1808823"/>
            <a:ext cx="1926735" cy="972296"/>
            <a:chOff x="803640" y="3362835"/>
            <a:chExt cx="2059657" cy="972296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특정한 이용자끼리 화폐로 통용이 가능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싸이월드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: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도토리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가상화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폐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80112" y="1808823"/>
            <a:ext cx="1926735" cy="1156962"/>
            <a:chOff x="803640" y="3362835"/>
            <a:chExt cx="2059657" cy="1156962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금이나 은을 사용한 가상화폐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But)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법무부가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골드 가치물거품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골드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(e-gold)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21397" y="3212792"/>
            <a:ext cx="1926735" cy="972296"/>
            <a:chOff x="803640" y="3362835"/>
            <a:chExt cx="2059657" cy="972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관리주체가 거래 내역을 볼 수 없다는 새로운 가상화폐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cs typeface="Arial" pitchFamily="34" charset="0"/>
                </a:rPr>
                <a:t>디지캐시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(Dig cash)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36165" y="3211258"/>
            <a:ext cx="1926735" cy="1404960"/>
            <a:chOff x="803640" y="3299503"/>
            <a:chExt cx="2059657" cy="140496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암호화 기술을 접목한 가상 화폐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But)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운영사가 신뢰를 잃거나 서비스를 종료할 경우 가치를 잃음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299503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암호화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3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용어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34761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● 비트코인 </a:t>
            </a:r>
            <a:r>
              <a:rPr lang="en-US" altLang="ko-KR" dirty="0">
                <a:solidFill>
                  <a:srgbClr val="FFC000"/>
                </a:solidFill>
              </a:rPr>
              <a:t>: P2P</a:t>
            </a:r>
            <a:r>
              <a:rPr lang="ko-KR" altLang="en-US" dirty="0">
                <a:solidFill>
                  <a:srgbClr val="FFC000"/>
                </a:solidFill>
              </a:rPr>
              <a:t>방식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해시알고리즘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암호화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en-US" altLang="ko-KR" dirty="0" err="1" smtClean="0">
                <a:solidFill>
                  <a:srgbClr val="FFC000"/>
                </a:solidFill>
              </a:rPr>
              <a:t>PoW</a:t>
            </a:r>
            <a:r>
              <a:rPr lang="ko-KR" altLang="en-US" dirty="0" smtClean="0">
                <a:solidFill>
                  <a:srgbClr val="FFC000"/>
                </a:solidFill>
              </a:rPr>
              <a:t>등 기술도입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알트코인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비트코인제외 다른 모든 가상화폐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en-US" altLang="ko-KR" dirty="0" smtClean="0">
                <a:solidFill>
                  <a:srgbClr val="FFC000"/>
                </a:solidFill>
              </a:rPr>
              <a:t>700</a:t>
            </a:r>
            <a:r>
              <a:rPr lang="ko-KR" altLang="en-US" dirty="0" smtClean="0">
                <a:solidFill>
                  <a:srgbClr val="FFC000"/>
                </a:solidFill>
              </a:rPr>
              <a:t>개 가량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라이트코인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비트코인의 구조만 살짝 바꾼 </a:t>
            </a:r>
            <a:r>
              <a:rPr lang="ko-KR" altLang="en-US" dirty="0" smtClean="0">
                <a:solidFill>
                  <a:srgbClr val="FFC000"/>
                </a:solidFill>
              </a:rPr>
              <a:t>코인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>
                <a:solidFill>
                  <a:srgbClr val="FFC000"/>
                </a:solidFill>
              </a:rPr>
              <a:t/>
            </a:r>
            <a:br>
              <a:rPr lang="en-US" altLang="ko-KR" dirty="0">
                <a:solidFill>
                  <a:srgbClr val="FFC000"/>
                </a:solidFill>
              </a:rPr>
            </a:br>
            <a:r>
              <a:rPr lang="ko-KR" altLang="en-US" dirty="0">
                <a:solidFill>
                  <a:srgbClr val="FFC000"/>
                </a:solidFill>
              </a:rPr>
              <a:t>●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>
                <a:solidFill>
                  <a:srgbClr val="FFC000"/>
                </a:solidFill>
              </a:rPr>
              <a:t>대쉬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다크코인</a:t>
            </a:r>
            <a:r>
              <a:rPr lang="en-US" altLang="ko-KR" dirty="0">
                <a:solidFill>
                  <a:srgbClr val="FFC000"/>
                </a:solidFill>
              </a:rPr>
              <a:t>) : </a:t>
            </a:r>
            <a:r>
              <a:rPr lang="ko-KR" altLang="en-US" dirty="0">
                <a:solidFill>
                  <a:srgbClr val="FFC000"/>
                </a:solidFill>
              </a:rPr>
              <a:t>비트코인에 없던 익명성과 실시간 처리를 추가한 </a:t>
            </a:r>
            <a:r>
              <a:rPr lang="ko-KR" altLang="en-US" dirty="0" smtClean="0">
                <a:solidFill>
                  <a:srgbClr val="FFC000"/>
                </a:solidFill>
              </a:rPr>
              <a:t>코인      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</a:rPr>
              <a:t>익명성으로 인하여 </a:t>
            </a:r>
            <a:r>
              <a:rPr lang="ko-KR" altLang="en-US" dirty="0">
                <a:solidFill>
                  <a:srgbClr val="FFC000"/>
                </a:solidFill>
              </a:rPr>
              <a:t>마약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무기거래 등에 </a:t>
            </a:r>
            <a:r>
              <a:rPr lang="ko-KR" altLang="en-US" dirty="0" smtClean="0">
                <a:solidFill>
                  <a:srgbClr val="FFC000"/>
                </a:solidFill>
              </a:rPr>
              <a:t>사용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</a:t>
            </a:r>
            <a:r>
              <a:rPr lang="ko-KR" altLang="en-US" dirty="0" smtClean="0">
                <a:solidFill>
                  <a:srgbClr val="FFC000"/>
                </a:solidFill>
              </a:rPr>
              <a:t>채굴</a:t>
            </a:r>
            <a:r>
              <a:rPr lang="en-US" altLang="ko-KR" dirty="0">
                <a:solidFill>
                  <a:srgbClr val="FFC000"/>
                </a:solidFill>
              </a:rPr>
              <a:t>(Mining)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데이터를 등록하는 것을 블록을 만들고 검증 받아서 그 대가로 코인을 받는 것</a:t>
            </a:r>
            <a:endParaRPr lang="en-US" altLang="ko-KR" dirty="0">
              <a:solidFill>
                <a:srgbClr val="FFC000"/>
              </a:solidFill>
            </a:endParaRPr>
          </a:p>
          <a:p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암호화폐 거래량 </a:t>
            </a:r>
            <a:r>
              <a:rPr lang="en-US" altLang="ko-KR" dirty="0" smtClean="0"/>
              <a:t>Top10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-180528" y="4443958"/>
            <a:ext cx="9144000" cy="288032"/>
          </a:xfrm>
        </p:spPr>
        <p:txBody>
          <a:bodyPr/>
          <a:lstStyle/>
          <a:p>
            <a:r>
              <a:rPr lang="ko-KR" altLang="en-US" dirty="0"/>
              <a:t>거래량 기준 암호화폐 </a:t>
            </a:r>
            <a:r>
              <a:rPr lang="en-US" altLang="ko-KR" dirty="0"/>
              <a:t>Top 10</a:t>
            </a:r>
            <a:r>
              <a:rPr lang="en-US" altLang="ko-KR" dirty="0" smtClean="0"/>
              <a:t>, </a:t>
            </a:r>
            <a:r>
              <a:rPr lang="ko-KR" altLang="en-US" dirty="0"/>
              <a:t>자료 </a:t>
            </a:r>
            <a:r>
              <a:rPr lang="en-US" altLang="ko-KR" dirty="0"/>
              <a:t>= </a:t>
            </a:r>
            <a:r>
              <a:rPr lang="ko-KR" altLang="en-US" dirty="0" smtClean="0"/>
              <a:t>코인마켓 캡</a:t>
            </a:r>
            <a:endParaRPr lang="en-US" altLang="ko-KR" dirty="0" smtClean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06</a:t>
            </a:r>
            <a:r>
              <a:rPr lang="ko-KR" altLang="en-US" dirty="0"/>
              <a:t>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76" y="843558"/>
            <a:ext cx="5616626" cy="31732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4" y="411510"/>
            <a:ext cx="1067054" cy="107816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5497" y="1635646"/>
            <a:ext cx="2175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FFC000"/>
                </a:solidFill>
              </a:rPr>
              <a:t>1</a:t>
            </a:r>
            <a:r>
              <a:rPr lang="ko-KR" altLang="en-US" sz="1500" dirty="0">
                <a:solidFill>
                  <a:srgbClr val="FFC000"/>
                </a:solidFill>
              </a:rPr>
              <a:t>달러라는 안정적인 시세 공급으로 환율변동에 불안함 </a:t>
            </a:r>
            <a:r>
              <a:rPr lang="ko-KR" altLang="en-US" sz="1500" dirty="0" smtClean="0">
                <a:solidFill>
                  <a:srgbClr val="FFC000"/>
                </a:solidFill>
              </a:rPr>
              <a:t>없이 이용 할 수 있는 디지털 화폐</a:t>
            </a:r>
            <a:endParaRPr lang="ko-KR" altLang="en-US" sz="1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77812"/>
              </p:ext>
            </p:extLst>
          </p:nvPr>
        </p:nvGraphicFramePr>
        <p:xfrm>
          <a:off x="1691680" y="699542"/>
          <a:ext cx="1847825" cy="3024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4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44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 gridSpan="3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22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7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장점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보안성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낮은</a:t>
                      </a:r>
                      <a:r>
                        <a:rPr lang="ko-KR" altLang="en-US" sz="11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이체수수료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전세계 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이체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익명성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투명성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편의성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72004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32535"/>
              </p:ext>
            </p:extLst>
          </p:nvPr>
        </p:nvGraphicFramePr>
        <p:xfrm>
          <a:off x="5292080" y="699542"/>
          <a:ext cx="1847825" cy="3024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4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44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757">
                <a:tc gridSpan="3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53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7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단점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가치 변동성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0576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투기적 측면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관리의 어려움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해킹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3969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43608" y="195486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/>
                </a:solidFill>
              </a:rPr>
              <a:t>암호화폐 장단점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2005</Words>
  <Application>Microsoft Office PowerPoint</Application>
  <PresentationFormat>화면 슬라이드 쇼(16:9)</PresentationFormat>
  <Paragraphs>336</Paragraphs>
  <Slides>45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LG</cp:lastModifiedBy>
  <cp:revision>304</cp:revision>
  <dcterms:created xsi:type="dcterms:W3CDTF">2016-12-05T23:26:54Z</dcterms:created>
  <dcterms:modified xsi:type="dcterms:W3CDTF">2019-12-03T02:21:44Z</dcterms:modified>
</cp:coreProperties>
</file>